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</p:sldIdLst>
  <p:sldSz cx="10693400" cy="7561263"/>
  <p:notesSz cx="6797675" cy="9926638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A0549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386" y="-408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4D31-266D-40E4-B5C7-C587D052BBA6}" type="datetimeFigureOut">
              <a:rPr kumimoji="1" lang="ja-JP" altLang="en-US" smtClean="0"/>
              <a:pPr/>
              <a:t>2016/3/3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A4BF-0EDD-4B5A-963A-9422C0C145F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4D31-266D-40E4-B5C7-C587D052BBA6}" type="datetimeFigureOut">
              <a:rPr kumimoji="1" lang="ja-JP" altLang="en-US" smtClean="0"/>
              <a:pPr/>
              <a:t>2016/3/3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A4BF-0EDD-4B5A-963A-9422C0C145F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4D31-266D-40E4-B5C7-C587D052BBA6}" type="datetimeFigureOut">
              <a:rPr kumimoji="1" lang="ja-JP" altLang="en-US" smtClean="0"/>
              <a:pPr/>
              <a:t>2016/3/3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A4BF-0EDD-4B5A-963A-9422C0C145F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4D31-266D-40E4-B5C7-C587D052BBA6}" type="datetimeFigureOut">
              <a:rPr kumimoji="1" lang="ja-JP" altLang="en-US" smtClean="0"/>
              <a:pPr/>
              <a:t>2016/3/3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A4BF-0EDD-4B5A-963A-9422C0C145F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4D31-266D-40E4-B5C7-C587D052BBA6}" type="datetimeFigureOut">
              <a:rPr kumimoji="1" lang="ja-JP" altLang="en-US" smtClean="0"/>
              <a:pPr/>
              <a:t>2016/3/3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A4BF-0EDD-4B5A-963A-9422C0C145F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4D31-266D-40E4-B5C7-C587D052BBA6}" type="datetimeFigureOut">
              <a:rPr kumimoji="1" lang="ja-JP" altLang="en-US" smtClean="0"/>
              <a:pPr/>
              <a:t>2016/3/3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A4BF-0EDD-4B5A-963A-9422C0C145F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4D31-266D-40E4-B5C7-C587D052BBA6}" type="datetimeFigureOut">
              <a:rPr kumimoji="1" lang="ja-JP" altLang="en-US" smtClean="0"/>
              <a:pPr/>
              <a:t>2016/3/3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A4BF-0EDD-4B5A-963A-9422C0C145F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4D31-266D-40E4-B5C7-C587D052BBA6}" type="datetimeFigureOut">
              <a:rPr kumimoji="1" lang="ja-JP" altLang="en-US" smtClean="0"/>
              <a:pPr/>
              <a:t>2016/3/3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A4BF-0EDD-4B5A-963A-9422C0C145F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4D31-266D-40E4-B5C7-C587D052BBA6}" type="datetimeFigureOut">
              <a:rPr kumimoji="1" lang="ja-JP" altLang="en-US" smtClean="0"/>
              <a:pPr/>
              <a:t>2016/3/3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A4BF-0EDD-4B5A-963A-9422C0C145F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4D31-266D-40E4-B5C7-C587D052BBA6}" type="datetimeFigureOut">
              <a:rPr kumimoji="1" lang="ja-JP" altLang="en-US" smtClean="0"/>
              <a:pPr/>
              <a:t>2016/3/3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A4BF-0EDD-4B5A-963A-9422C0C145F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4D31-266D-40E4-B5C7-C587D052BBA6}" type="datetimeFigureOut">
              <a:rPr kumimoji="1" lang="ja-JP" altLang="en-US" smtClean="0"/>
              <a:pPr/>
              <a:t>2016/3/3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A4BF-0EDD-4B5A-963A-9422C0C145F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24D31-266D-40E4-B5C7-C587D052BBA6}" type="datetimeFigureOut">
              <a:rPr kumimoji="1" lang="ja-JP" altLang="en-US" smtClean="0"/>
              <a:pPr/>
              <a:t>2016/3/3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CA4BF-0EDD-4B5A-963A-9422C0C145F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8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トップイメージ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68" y="3575"/>
            <a:ext cx="10700138" cy="7554114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7290916" y="252239"/>
            <a:ext cx="3096344" cy="3096344"/>
            <a:chOff x="306140" y="252239"/>
            <a:chExt cx="3240360" cy="3240360"/>
          </a:xfrm>
        </p:grpSpPr>
        <p:pic>
          <p:nvPicPr>
            <p:cNvPr id="10" name="図 9" descr="アイコン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140" y="252239"/>
              <a:ext cx="3240360" cy="3240360"/>
            </a:xfrm>
            <a:prstGeom prst="rect">
              <a:avLst/>
            </a:prstGeom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522164" y="1188343"/>
              <a:ext cx="2808912" cy="1331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600"/>
                </a:lnSpc>
              </a:pPr>
              <a:r>
                <a:rPr kumimoji="1" lang="en-US" altLang="ja-JP" sz="4200" dirty="0" smtClean="0">
                  <a:solidFill>
                    <a:schemeClr val="bg1"/>
                  </a:solidFill>
                  <a:latin typeface="Iskoola Pota" pitchFamily="34" charset="0"/>
                  <a:cs typeface="Iskoola Pota" pitchFamily="34" charset="0"/>
                </a:rPr>
                <a:t>PLAN</a:t>
              </a:r>
            </a:p>
            <a:p>
              <a:pPr algn="ctr">
                <a:lnSpc>
                  <a:spcPts val="4600"/>
                </a:lnSpc>
              </a:pPr>
              <a:r>
                <a:rPr kumimoji="1" lang="en-US" altLang="ja-JP" sz="4200" dirty="0" smtClean="0">
                  <a:solidFill>
                    <a:schemeClr val="bg1"/>
                  </a:solidFill>
                  <a:latin typeface="Iskoola Pota" pitchFamily="34" charset="0"/>
                  <a:cs typeface="Iskoola Pota" pitchFamily="34" charset="0"/>
                </a:rPr>
                <a:t>TITLE</a:t>
              </a:r>
              <a:endParaRPr kumimoji="1" lang="ja-JP" altLang="en-US" sz="4200" dirty="0">
                <a:solidFill>
                  <a:schemeClr val="bg1"/>
                </a:solidFill>
                <a:latin typeface="Iskoola Pota" pitchFamily="34" charset="0"/>
                <a:cs typeface="Iskoola Pota" pitchFamily="34" charset="0"/>
              </a:endParaRPr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6858868" y="7155715"/>
            <a:ext cx="37444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500" dirty="0" smtClean="0">
                <a:solidFill>
                  <a:srgbClr val="A0549D"/>
                </a:solidFill>
                <a:latin typeface="Arial" pitchFamily="34" charset="0"/>
                <a:cs typeface="Arial" pitchFamily="34" charset="0"/>
              </a:rPr>
              <a:t>Plan </a:t>
            </a:r>
            <a:r>
              <a:rPr lang="en-US" altLang="ja-JP" sz="1500" dirty="0" smtClean="0">
                <a:solidFill>
                  <a:srgbClr val="A0549D"/>
                </a:solidFill>
                <a:latin typeface="Arial" pitchFamily="34" charset="0"/>
                <a:cs typeface="Arial" pitchFamily="34" charset="0"/>
              </a:rPr>
              <a:t>by y</a:t>
            </a:r>
            <a:r>
              <a:rPr kumimoji="1" lang="en-US" altLang="ja-JP" sz="1500" dirty="0" smtClean="0">
                <a:solidFill>
                  <a:srgbClr val="A0549D"/>
                </a:solidFill>
                <a:latin typeface="Arial" pitchFamily="34" charset="0"/>
                <a:cs typeface="Arial" pitchFamily="34" charset="0"/>
              </a:rPr>
              <a:t>our company name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図 101" descr="00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0083" y="540271"/>
            <a:ext cx="4903316" cy="6554693"/>
          </a:xfrm>
          <a:prstGeom prst="rect">
            <a:avLst/>
          </a:prstGeom>
        </p:spPr>
      </p:pic>
      <p:grpSp>
        <p:nvGrpSpPr>
          <p:cNvPr id="2" name="グループ化 10"/>
          <p:cNvGrpSpPr/>
          <p:nvPr/>
        </p:nvGrpSpPr>
        <p:grpSpPr>
          <a:xfrm>
            <a:off x="90116" y="108223"/>
            <a:ext cx="1872208" cy="1872208"/>
            <a:chOff x="306140" y="252239"/>
            <a:chExt cx="3240360" cy="3240360"/>
          </a:xfrm>
        </p:grpSpPr>
        <p:pic>
          <p:nvPicPr>
            <p:cNvPr id="10" name="図 9" descr="アイコン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140" y="252239"/>
              <a:ext cx="3240360" cy="3240360"/>
            </a:xfrm>
            <a:prstGeom prst="rect">
              <a:avLst/>
            </a:prstGeom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441155" y="1534306"/>
              <a:ext cx="3024338" cy="774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kumimoji="1" lang="en-US" altLang="ja-JP" sz="2200" dirty="0" smtClean="0">
                  <a:solidFill>
                    <a:schemeClr val="bg1"/>
                  </a:solidFill>
                  <a:latin typeface="Iskoola Pota" pitchFamily="34" charset="0"/>
                  <a:cs typeface="Iskoola Pota" pitchFamily="34" charset="0"/>
                </a:rPr>
                <a:t>CONCEPT</a:t>
              </a:r>
              <a:endParaRPr kumimoji="1" lang="ja-JP" altLang="en-US" sz="2200" dirty="0">
                <a:solidFill>
                  <a:schemeClr val="bg1"/>
                </a:solidFill>
                <a:latin typeface="Iskoola Pota" pitchFamily="34" charset="0"/>
                <a:cs typeface="Iskoola Pota" pitchFamily="34" charset="0"/>
              </a:endParaRPr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8155012" y="7237015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 smtClean="0">
                <a:solidFill>
                  <a:srgbClr val="A0549D"/>
                </a:solidFill>
                <a:latin typeface="Arial" pitchFamily="34" charset="0"/>
                <a:cs typeface="Arial" pitchFamily="34" charset="0"/>
              </a:rPr>
              <a:t>Plan </a:t>
            </a:r>
            <a:r>
              <a:rPr lang="en-US" altLang="ja-JP" sz="1200" dirty="0" smtClean="0">
                <a:solidFill>
                  <a:srgbClr val="A0549D"/>
                </a:solidFill>
                <a:latin typeface="Arial" pitchFamily="34" charset="0"/>
                <a:cs typeface="Arial" pitchFamily="34" charset="0"/>
              </a:rPr>
              <a:t>by y</a:t>
            </a:r>
            <a:r>
              <a:rPr kumimoji="1" lang="en-US" altLang="ja-JP" sz="1200" dirty="0" smtClean="0">
                <a:solidFill>
                  <a:srgbClr val="A0549D"/>
                </a:solidFill>
                <a:latin typeface="Arial" pitchFamily="34" charset="0"/>
                <a:cs typeface="Arial" pitchFamily="34" charset="0"/>
              </a:rPr>
              <a:t>our company name</a:t>
            </a:r>
          </a:p>
        </p:txBody>
      </p:sp>
      <p:grpSp>
        <p:nvGrpSpPr>
          <p:cNvPr id="47" name="グループ化 46"/>
          <p:cNvGrpSpPr/>
          <p:nvPr/>
        </p:nvGrpSpPr>
        <p:grpSpPr>
          <a:xfrm>
            <a:off x="2128795" y="0"/>
            <a:ext cx="8546497" cy="252239"/>
            <a:chOff x="2106340" y="0"/>
            <a:chExt cx="8546497" cy="252239"/>
          </a:xfrm>
        </p:grpSpPr>
        <p:sp>
          <p:nvSpPr>
            <p:cNvPr id="14" name="二等辺三角形 13"/>
            <p:cNvSpPr/>
            <p:nvPr/>
          </p:nvSpPr>
          <p:spPr>
            <a:xfrm flipV="1">
              <a:off x="210634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二等辺三角形 16"/>
            <p:cNvSpPr/>
            <p:nvPr/>
          </p:nvSpPr>
          <p:spPr>
            <a:xfrm flipV="1">
              <a:off x="238147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二等辺三角形 17"/>
            <p:cNvSpPr/>
            <p:nvPr/>
          </p:nvSpPr>
          <p:spPr>
            <a:xfrm flipV="1">
              <a:off x="265660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二等辺三角形 18"/>
            <p:cNvSpPr/>
            <p:nvPr/>
          </p:nvSpPr>
          <p:spPr>
            <a:xfrm flipV="1">
              <a:off x="293173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二等辺三角形 19"/>
            <p:cNvSpPr/>
            <p:nvPr/>
          </p:nvSpPr>
          <p:spPr>
            <a:xfrm flipV="1">
              <a:off x="320686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二等辺三角形 20"/>
            <p:cNvSpPr/>
            <p:nvPr/>
          </p:nvSpPr>
          <p:spPr>
            <a:xfrm flipV="1">
              <a:off x="348199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二等辺三角形 21"/>
            <p:cNvSpPr/>
            <p:nvPr/>
          </p:nvSpPr>
          <p:spPr>
            <a:xfrm flipV="1">
              <a:off x="375712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二等辺三角形 22"/>
            <p:cNvSpPr/>
            <p:nvPr/>
          </p:nvSpPr>
          <p:spPr>
            <a:xfrm flipV="1">
              <a:off x="403225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二等辺三角形 23"/>
            <p:cNvSpPr/>
            <p:nvPr/>
          </p:nvSpPr>
          <p:spPr>
            <a:xfrm flipV="1">
              <a:off x="430738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二等辺三角形 24"/>
            <p:cNvSpPr/>
            <p:nvPr/>
          </p:nvSpPr>
          <p:spPr>
            <a:xfrm flipV="1">
              <a:off x="458251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二等辺三角形 25"/>
            <p:cNvSpPr/>
            <p:nvPr/>
          </p:nvSpPr>
          <p:spPr>
            <a:xfrm flipV="1">
              <a:off x="485764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二等辺三角形 26"/>
            <p:cNvSpPr/>
            <p:nvPr/>
          </p:nvSpPr>
          <p:spPr>
            <a:xfrm flipV="1">
              <a:off x="513277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二等辺三角形 27"/>
            <p:cNvSpPr/>
            <p:nvPr/>
          </p:nvSpPr>
          <p:spPr>
            <a:xfrm flipV="1">
              <a:off x="540790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二等辺三角形 28"/>
            <p:cNvSpPr/>
            <p:nvPr/>
          </p:nvSpPr>
          <p:spPr>
            <a:xfrm flipV="1">
              <a:off x="568303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二等辺三角形 29"/>
            <p:cNvSpPr/>
            <p:nvPr/>
          </p:nvSpPr>
          <p:spPr>
            <a:xfrm flipV="1">
              <a:off x="595816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二等辺三角形 30"/>
            <p:cNvSpPr/>
            <p:nvPr/>
          </p:nvSpPr>
          <p:spPr>
            <a:xfrm flipV="1">
              <a:off x="623329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二等辺三角形 31"/>
            <p:cNvSpPr/>
            <p:nvPr/>
          </p:nvSpPr>
          <p:spPr>
            <a:xfrm flipV="1">
              <a:off x="650842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二等辺三角形 32"/>
            <p:cNvSpPr/>
            <p:nvPr/>
          </p:nvSpPr>
          <p:spPr>
            <a:xfrm flipV="1">
              <a:off x="678355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二等辺三角形 33"/>
            <p:cNvSpPr/>
            <p:nvPr/>
          </p:nvSpPr>
          <p:spPr>
            <a:xfrm flipV="1">
              <a:off x="705868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二等辺三角形 34"/>
            <p:cNvSpPr/>
            <p:nvPr/>
          </p:nvSpPr>
          <p:spPr>
            <a:xfrm flipV="1">
              <a:off x="733381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二等辺三角形 35"/>
            <p:cNvSpPr/>
            <p:nvPr/>
          </p:nvSpPr>
          <p:spPr>
            <a:xfrm flipV="1">
              <a:off x="760894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二等辺三角形 36"/>
            <p:cNvSpPr/>
            <p:nvPr/>
          </p:nvSpPr>
          <p:spPr>
            <a:xfrm flipV="1">
              <a:off x="788407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二等辺三角形 37"/>
            <p:cNvSpPr/>
            <p:nvPr/>
          </p:nvSpPr>
          <p:spPr>
            <a:xfrm flipV="1">
              <a:off x="815920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二等辺三角形 38"/>
            <p:cNvSpPr/>
            <p:nvPr/>
          </p:nvSpPr>
          <p:spPr>
            <a:xfrm flipV="1">
              <a:off x="843433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二等辺三角形 39"/>
            <p:cNvSpPr/>
            <p:nvPr/>
          </p:nvSpPr>
          <p:spPr>
            <a:xfrm flipV="1">
              <a:off x="870946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二等辺三角形 40"/>
            <p:cNvSpPr/>
            <p:nvPr/>
          </p:nvSpPr>
          <p:spPr>
            <a:xfrm flipV="1">
              <a:off x="898459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二等辺三角形 41"/>
            <p:cNvSpPr/>
            <p:nvPr/>
          </p:nvSpPr>
          <p:spPr>
            <a:xfrm flipV="1">
              <a:off x="925972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二等辺三角形 42"/>
            <p:cNvSpPr/>
            <p:nvPr/>
          </p:nvSpPr>
          <p:spPr>
            <a:xfrm flipV="1">
              <a:off x="953485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二等辺三角形 43"/>
            <p:cNvSpPr/>
            <p:nvPr/>
          </p:nvSpPr>
          <p:spPr>
            <a:xfrm flipV="1">
              <a:off x="980998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二等辺三角形 44"/>
            <p:cNvSpPr/>
            <p:nvPr/>
          </p:nvSpPr>
          <p:spPr>
            <a:xfrm flipV="1">
              <a:off x="1008511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二等辺三角形 45"/>
            <p:cNvSpPr/>
            <p:nvPr/>
          </p:nvSpPr>
          <p:spPr>
            <a:xfrm flipV="1">
              <a:off x="1036024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8" name="グループ化 47"/>
          <p:cNvGrpSpPr/>
          <p:nvPr/>
        </p:nvGrpSpPr>
        <p:grpSpPr>
          <a:xfrm flipV="1">
            <a:off x="0" y="7309024"/>
            <a:ext cx="8546497" cy="252239"/>
            <a:chOff x="2106340" y="0"/>
            <a:chExt cx="8546497" cy="252239"/>
          </a:xfrm>
        </p:grpSpPr>
        <p:sp>
          <p:nvSpPr>
            <p:cNvPr id="49" name="二等辺三角形 48"/>
            <p:cNvSpPr/>
            <p:nvPr/>
          </p:nvSpPr>
          <p:spPr>
            <a:xfrm flipV="1">
              <a:off x="210634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二等辺三角形 49"/>
            <p:cNvSpPr/>
            <p:nvPr/>
          </p:nvSpPr>
          <p:spPr>
            <a:xfrm flipV="1">
              <a:off x="238147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二等辺三角形 50"/>
            <p:cNvSpPr/>
            <p:nvPr/>
          </p:nvSpPr>
          <p:spPr>
            <a:xfrm flipV="1">
              <a:off x="265660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二等辺三角形 51"/>
            <p:cNvSpPr/>
            <p:nvPr/>
          </p:nvSpPr>
          <p:spPr>
            <a:xfrm flipV="1">
              <a:off x="293173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二等辺三角形 52"/>
            <p:cNvSpPr/>
            <p:nvPr/>
          </p:nvSpPr>
          <p:spPr>
            <a:xfrm flipV="1">
              <a:off x="320686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二等辺三角形 53"/>
            <p:cNvSpPr/>
            <p:nvPr/>
          </p:nvSpPr>
          <p:spPr>
            <a:xfrm flipV="1">
              <a:off x="348199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二等辺三角形 54"/>
            <p:cNvSpPr/>
            <p:nvPr/>
          </p:nvSpPr>
          <p:spPr>
            <a:xfrm flipV="1">
              <a:off x="375712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二等辺三角形 55"/>
            <p:cNvSpPr/>
            <p:nvPr/>
          </p:nvSpPr>
          <p:spPr>
            <a:xfrm flipV="1">
              <a:off x="403225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二等辺三角形 56"/>
            <p:cNvSpPr/>
            <p:nvPr/>
          </p:nvSpPr>
          <p:spPr>
            <a:xfrm flipV="1">
              <a:off x="430738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二等辺三角形 57"/>
            <p:cNvSpPr/>
            <p:nvPr/>
          </p:nvSpPr>
          <p:spPr>
            <a:xfrm flipV="1">
              <a:off x="458251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二等辺三角形 58"/>
            <p:cNvSpPr/>
            <p:nvPr/>
          </p:nvSpPr>
          <p:spPr>
            <a:xfrm flipV="1">
              <a:off x="485764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二等辺三角形 59"/>
            <p:cNvSpPr/>
            <p:nvPr/>
          </p:nvSpPr>
          <p:spPr>
            <a:xfrm flipV="1">
              <a:off x="513277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二等辺三角形 60"/>
            <p:cNvSpPr/>
            <p:nvPr/>
          </p:nvSpPr>
          <p:spPr>
            <a:xfrm flipV="1">
              <a:off x="540790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二等辺三角形 61"/>
            <p:cNvSpPr/>
            <p:nvPr/>
          </p:nvSpPr>
          <p:spPr>
            <a:xfrm flipV="1">
              <a:off x="568303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二等辺三角形 62"/>
            <p:cNvSpPr/>
            <p:nvPr/>
          </p:nvSpPr>
          <p:spPr>
            <a:xfrm flipV="1">
              <a:off x="595816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二等辺三角形 63"/>
            <p:cNvSpPr/>
            <p:nvPr/>
          </p:nvSpPr>
          <p:spPr>
            <a:xfrm flipV="1">
              <a:off x="623329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二等辺三角形 64"/>
            <p:cNvSpPr/>
            <p:nvPr/>
          </p:nvSpPr>
          <p:spPr>
            <a:xfrm flipV="1">
              <a:off x="650842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二等辺三角形 65"/>
            <p:cNvSpPr/>
            <p:nvPr/>
          </p:nvSpPr>
          <p:spPr>
            <a:xfrm flipV="1">
              <a:off x="678355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二等辺三角形 66"/>
            <p:cNvSpPr/>
            <p:nvPr/>
          </p:nvSpPr>
          <p:spPr>
            <a:xfrm flipV="1">
              <a:off x="705868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二等辺三角形 67"/>
            <p:cNvSpPr/>
            <p:nvPr/>
          </p:nvSpPr>
          <p:spPr>
            <a:xfrm flipV="1">
              <a:off x="733381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二等辺三角形 68"/>
            <p:cNvSpPr/>
            <p:nvPr/>
          </p:nvSpPr>
          <p:spPr>
            <a:xfrm flipV="1">
              <a:off x="760894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二等辺三角形 69"/>
            <p:cNvSpPr/>
            <p:nvPr/>
          </p:nvSpPr>
          <p:spPr>
            <a:xfrm flipV="1">
              <a:off x="788407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二等辺三角形 70"/>
            <p:cNvSpPr/>
            <p:nvPr/>
          </p:nvSpPr>
          <p:spPr>
            <a:xfrm flipV="1">
              <a:off x="815920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二等辺三角形 71"/>
            <p:cNvSpPr/>
            <p:nvPr/>
          </p:nvSpPr>
          <p:spPr>
            <a:xfrm flipV="1">
              <a:off x="843433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二等辺三角形 72"/>
            <p:cNvSpPr/>
            <p:nvPr/>
          </p:nvSpPr>
          <p:spPr>
            <a:xfrm flipV="1">
              <a:off x="870946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二等辺三角形 73"/>
            <p:cNvSpPr/>
            <p:nvPr/>
          </p:nvSpPr>
          <p:spPr>
            <a:xfrm flipV="1">
              <a:off x="898459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二等辺三角形 74"/>
            <p:cNvSpPr/>
            <p:nvPr/>
          </p:nvSpPr>
          <p:spPr>
            <a:xfrm flipV="1">
              <a:off x="925972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二等辺三角形 75"/>
            <p:cNvSpPr/>
            <p:nvPr/>
          </p:nvSpPr>
          <p:spPr>
            <a:xfrm flipV="1">
              <a:off x="953485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二等辺三角形 76"/>
            <p:cNvSpPr/>
            <p:nvPr/>
          </p:nvSpPr>
          <p:spPr>
            <a:xfrm flipV="1">
              <a:off x="980998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二等辺三角形 77"/>
            <p:cNvSpPr/>
            <p:nvPr/>
          </p:nvSpPr>
          <p:spPr>
            <a:xfrm flipV="1">
              <a:off x="1008511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二等辺三角形 78"/>
            <p:cNvSpPr/>
            <p:nvPr/>
          </p:nvSpPr>
          <p:spPr>
            <a:xfrm flipV="1">
              <a:off x="1036024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0" name="テキスト ボックス 79"/>
          <p:cNvSpPr txBox="1"/>
          <p:nvPr/>
        </p:nvSpPr>
        <p:spPr>
          <a:xfrm>
            <a:off x="2106340" y="540271"/>
            <a:ext cx="3456384" cy="1028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ja-JP" altLang="en-US" sz="1050" dirty="0" smtClean="0">
                <a:latin typeface="ＭＳ 明朝" pitchFamily="17" charset="-128"/>
                <a:ea typeface="ＭＳ 明朝" pitchFamily="17" charset="-128"/>
              </a:rPr>
              <a:t>プランコンセプトの説明を入れて下さい。プランコンセプトの説明を入れて下さい。プランコンセプトの説明を入れて下さい。プランコンセプトの説明を入れて下さい。プランコンセプトの説明を入れて下さい。プランコンセプトの説明を入れて下さい。</a:t>
            </a:r>
          </a:p>
        </p:txBody>
      </p:sp>
      <p:grpSp>
        <p:nvGrpSpPr>
          <p:cNvPr id="88" name="グループ化 87"/>
          <p:cNvGrpSpPr/>
          <p:nvPr/>
        </p:nvGrpSpPr>
        <p:grpSpPr>
          <a:xfrm>
            <a:off x="162124" y="6372919"/>
            <a:ext cx="2520280" cy="765086"/>
            <a:chOff x="162124" y="6372919"/>
            <a:chExt cx="2520280" cy="765086"/>
          </a:xfrm>
        </p:grpSpPr>
        <p:sp>
          <p:nvSpPr>
            <p:cNvPr id="83" name="テキスト ボックス 82"/>
            <p:cNvSpPr txBox="1"/>
            <p:nvPr/>
          </p:nvSpPr>
          <p:spPr>
            <a:xfrm>
              <a:off x="162124" y="6660951"/>
              <a:ext cx="252028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ja-JP" altLang="en-US" sz="750" dirty="0" smtClean="0">
                  <a:latin typeface="Calibri" pitchFamily="34" charset="0"/>
                </a:rPr>
                <a:t>プランに使用している家具等の説明を記入してください。プランに使用している家具等の説明を記入してください。</a:t>
              </a:r>
              <a:r>
                <a:rPr lang="ja-JP" altLang="en-US" sz="800" dirty="0" smtClean="0">
                  <a:latin typeface="Calibri" pitchFamily="34" charset="0"/>
                </a:rPr>
                <a:t>プランに使用している家具等の説明を記入してください。</a:t>
              </a:r>
              <a:endParaRPr lang="en-US" altLang="ja-JP" sz="850" dirty="0">
                <a:latin typeface="Calibri" pitchFamily="34" charset="0"/>
              </a:endParaRPr>
            </a:p>
          </p:txBody>
        </p:sp>
        <p:grpSp>
          <p:nvGrpSpPr>
            <p:cNvPr id="86" name="グループ化 85"/>
            <p:cNvGrpSpPr/>
            <p:nvPr/>
          </p:nvGrpSpPr>
          <p:grpSpPr>
            <a:xfrm>
              <a:off x="234132" y="6372919"/>
              <a:ext cx="1747396" cy="385683"/>
              <a:chOff x="1746299" y="2844527"/>
              <a:chExt cx="1747396" cy="385683"/>
            </a:xfrm>
          </p:grpSpPr>
          <p:sp>
            <p:nvSpPr>
              <p:cNvPr id="84" name="正方形/長方形 83"/>
              <p:cNvSpPr/>
              <p:nvPr/>
            </p:nvSpPr>
            <p:spPr>
              <a:xfrm>
                <a:off x="1746299" y="2894933"/>
                <a:ext cx="1584177" cy="237626"/>
              </a:xfrm>
              <a:prstGeom prst="rect">
                <a:avLst/>
              </a:prstGeom>
              <a:solidFill>
                <a:srgbClr val="A0549D"/>
              </a:solidFill>
              <a:ln w="9525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テキスト ボックス 84"/>
              <p:cNvSpPr txBox="1"/>
              <p:nvPr/>
            </p:nvSpPr>
            <p:spPr>
              <a:xfrm>
                <a:off x="1746300" y="2844527"/>
                <a:ext cx="1747395" cy="385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500"/>
                  </a:lnSpc>
                </a:pPr>
                <a:r>
                  <a:rPr kumimoji="1" lang="en-US" altLang="ja-JP" sz="1400" dirty="0" smtClean="0">
                    <a:solidFill>
                      <a:schemeClr val="bg1"/>
                    </a:solidFill>
                    <a:latin typeface="Iskoola Pota" pitchFamily="34" charset="0"/>
                    <a:cs typeface="Iskoola Pota" pitchFamily="34" charset="0"/>
                  </a:rPr>
                  <a:t>DINING SET</a:t>
                </a:r>
                <a:endParaRPr kumimoji="1" lang="ja-JP" altLang="en-US" sz="1400" dirty="0">
                  <a:solidFill>
                    <a:schemeClr val="bg1"/>
                  </a:solidFill>
                  <a:latin typeface="Iskoola Pota" pitchFamily="34" charset="0"/>
                  <a:cs typeface="Iskoola Pota" pitchFamily="34" charset="0"/>
                </a:endParaRPr>
              </a:p>
            </p:txBody>
          </p:sp>
        </p:grpSp>
      </p:grpSp>
      <p:grpSp>
        <p:nvGrpSpPr>
          <p:cNvPr id="89" name="グループ化 88"/>
          <p:cNvGrpSpPr/>
          <p:nvPr/>
        </p:nvGrpSpPr>
        <p:grpSpPr>
          <a:xfrm>
            <a:off x="3330476" y="4068663"/>
            <a:ext cx="2160240" cy="893326"/>
            <a:chOff x="162124" y="6372919"/>
            <a:chExt cx="2160240" cy="893326"/>
          </a:xfrm>
        </p:grpSpPr>
        <p:sp>
          <p:nvSpPr>
            <p:cNvPr id="90" name="テキスト ボックス 89"/>
            <p:cNvSpPr txBox="1"/>
            <p:nvPr/>
          </p:nvSpPr>
          <p:spPr>
            <a:xfrm>
              <a:off x="162124" y="6660951"/>
              <a:ext cx="216024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ja-JP" altLang="en-US" sz="750" dirty="0" smtClean="0">
                  <a:latin typeface="Calibri" pitchFamily="34" charset="0"/>
                </a:rPr>
                <a:t>プランに使用している家具等の説明を記入してください。プランに使用している家具等の説明を記入してください。</a:t>
              </a:r>
              <a:r>
                <a:rPr lang="ja-JP" altLang="en-US" sz="800" dirty="0" smtClean="0">
                  <a:latin typeface="Calibri" pitchFamily="34" charset="0"/>
                </a:rPr>
                <a:t>プランに使用している家具等の説明を記入してください。</a:t>
              </a:r>
              <a:endParaRPr lang="en-US" altLang="ja-JP" sz="850" dirty="0">
                <a:latin typeface="Calibri" pitchFamily="34" charset="0"/>
              </a:endParaRPr>
            </a:p>
          </p:txBody>
        </p:sp>
        <p:grpSp>
          <p:nvGrpSpPr>
            <p:cNvPr id="91" name="グループ化 90"/>
            <p:cNvGrpSpPr/>
            <p:nvPr/>
          </p:nvGrpSpPr>
          <p:grpSpPr>
            <a:xfrm>
              <a:off x="234132" y="6372919"/>
              <a:ext cx="1747396" cy="385683"/>
              <a:chOff x="1746299" y="2844527"/>
              <a:chExt cx="1747396" cy="385683"/>
            </a:xfrm>
          </p:grpSpPr>
          <p:sp>
            <p:nvSpPr>
              <p:cNvPr id="92" name="正方形/長方形 91"/>
              <p:cNvSpPr/>
              <p:nvPr/>
            </p:nvSpPr>
            <p:spPr>
              <a:xfrm>
                <a:off x="1746299" y="2894933"/>
                <a:ext cx="1584177" cy="237626"/>
              </a:xfrm>
              <a:prstGeom prst="rect">
                <a:avLst/>
              </a:prstGeom>
              <a:solidFill>
                <a:srgbClr val="A0549D"/>
              </a:solidFill>
              <a:ln w="9525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テキスト ボックス 92"/>
              <p:cNvSpPr txBox="1"/>
              <p:nvPr/>
            </p:nvSpPr>
            <p:spPr>
              <a:xfrm>
                <a:off x="1746300" y="2844527"/>
                <a:ext cx="1747395" cy="385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500"/>
                  </a:lnSpc>
                </a:pPr>
                <a:r>
                  <a:rPr lang="en-US" altLang="ja-JP" sz="1400" dirty="0" smtClean="0">
                    <a:solidFill>
                      <a:schemeClr val="bg1"/>
                    </a:solidFill>
                    <a:latin typeface="Iskoola Pota" pitchFamily="34" charset="0"/>
                    <a:cs typeface="Iskoola Pota" pitchFamily="34" charset="0"/>
                  </a:rPr>
                  <a:t>LIGHT</a:t>
                </a:r>
                <a:r>
                  <a:rPr kumimoji="1" lang="en-US" altLang="ja-JP" sz="1400" dirty="0" smtClean="0">
                    <a:solidFill>
                      <a:schemeClr val="bg1"/>
                    </a:solidFill>
                    <a:latin typeface="Iskoola Pota" pitchFamily="34" charset="0"/>
                    <a:cs typeface="Iskoola Pota" pitchFamily="34" charset="0"/>
                  </a:rPr>
                  <a:t>T</a:t>
                </a:r>
                <a:endParaRPr kumimoji="1" lang="ja-JP" altLang="en-US" sz="1400" dirty="0">
                  <a:solidFill>
                    <a:schemeClr val="bg1"/>
                  </a:solidFill>
                  <a:latin typeface="Iskoola Pota" pitchFamily="34" charset="0"/>
                  <a:cs typeface="Iskoola Pota" pitchFamily="34" charset="0"/>
                </a:endParaRPr>
              </a:p>
            </p:txBody>
          </p:sp>
        </p:grpSp>
      </p:grpSp>
      <p:pic>
        <p:nvPicPr>
          <p:cNvPr id="94" name="図 93" descr="ダイニングテーブル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2" y="3996655"/>
            <a:ext cx="3215396" cy="2448272"/>
          </a:xfrm>
          <a:prstGeom prst="rect">
            <a:avLst/>
          </a:prstGeom>
        </p:spPr>
      </p:pic>
      <p:pic>
        <p:nvPicPr>
          <p:cNvPr id="95" name="図 94" descr="ソファセット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90316" y="1910052"/>
            <a:ext cx="3875612" cy="1868949"/>
          </a:xfrm>
          <a:prstGeom prst="rect">
            <a:avLst/>
          </a:prstGeom>
        </p:spPr>
      </p:pic>
      <p:grpSp>
        <p:nvGrpSpPr>
          <p:cNvPr id="96" name="グループ化 95"/>
          <p:cNvGrpSpPr/>
          <p:nvPr/>
        </p:nvGrpSpPr>
        <p:grpSpPr>
          <a:xfrm>
            <a:off x="162124" y="2700511"/>
            <a:ext cx="1819404" cy="1021566"/>
            <a:chOff x="162124" y="6372919"/>
            <a:chExt cx="1819404" cy="1021566"/>
          </a:xfrm>
        </p:grpSpPr>
        <p:sp>
          <p:nvSpPr>
            <p:cNvPr id="97" name="テキスト ボックス 96"/>
            <p:cNvSpPr txBox="1"/>
            <p:nvPr/>
          </p:nvSpPr>
          <p:spPr>
            <a:xfrm>
              <a:off x="162124" y="6660951"/>
              <a:ext cx="1728192" cy="733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ja-JP" altLang="en-US" sz="750" dirty="0" smtClean="0">
                  <a:latin typeface="Calibri" pitchFamily="34" charset="0"/>
                </a:rPr>
                <a:t>プランに使用している家具等の説明を記入してください。プランに使用している家具等の説明を記入してください。</a:t>
              </a:r>
              <a:r>
                <a:rPr lang="ja-JP" altLang="en-US" sz="800" dirty="0" smtClean="0">
                  <a:latin typeface="Calibri" pitchFamily="34" charset="0"/>
                </a:rPr>
                <a:t>プランに使用している家具等の説明を記入してください。</a:t>
              </a:r>
              <a:endParaRPr lang="en-US" altLang="ja-JP" sz="850" dirty="0">
                <a:latin typeface="Calibri" pitchFamily="34" charset="0"/>
              </a:endParaRPr>
            </a:p>
          </p:txBody>
        </p:sp>
        <p:grpSp>
          <p:nvGrpSpPr>
            <p:cNvPr id="98" name="グループ化 97"/>
            <p:cNvGrpSpPr/>
            <p:nvPr/>
          </p:nvGrpSpPr>
          <p:grpSpPr>
            <a:xfrm>
              <a:off x="234132" y="6372919"/>
              <a:ext cx="1747396" cy="385683"/>
              <a:chOff x="1746299" y="2844527"/>
              <a:chExt cx="1747396" cy="385683"/>
            </a:xfrm>
          </p:grpSpPr>
          <p:sp>
            <p:nvSpPr>
              <p:cNvPr id="99" name="正方形/長方形 98"/>
              <p:cNvSpPr/>
              <p:nvPr/>
            </p:nvSpPr>
            <p:spPr>
              <a:xfrm>
                <a:off x="1746299" y="2894933"/>
                <a:ext cx="1584177" cy="237626"/>
              </a:xfrm>
              <a:prstGeom prst="rect">
                <a:avLst/>
              </a:prstGeom>
              <a:solidFill>
                <a:srgbClr val="A0549D"/>
              </a:solidFill>
              <a:ln w="9525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テキスト ボックス 99"/>
              <p:cNvSpPr txBox="1"/>
              <p:nvPr/>
            </p:nvSpPr>
            <p:spPr>
              <a:xfrm>
                <a:off x="1746300" y="2844527"/>
                <a:ext cx="1747395" cy="385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500"/>
                  </a:lnSpc>
                </a:pPr>
                <a:r>
                  <a:rPr kumimoji="1" lang="en-US" altLang="ja-JP" sz="1400" dirty="0" smtClean="0">
                    <a:solidFill>
                      <a:schemeClr val="bg1"/>
                    </a:solidFill>
                    <a:latin typeface="Iskoola Pota" pitchFamily="34" charset="0"/>
                    <a:cs typeface="Iskoola Pota" pitchFamily="34" charset="0"/>
                  </a:rPr>
                  <a:t>SOFA</a:t>
                </a:r>
                <a:endParaRPr kumimoji="1" lang="ja-JP" altLang="en-US" sz="1400" dirty="0">
                  <a:solidFill>
                    <a:schemeClr val="bg1"/>
                  </a:solidFill>
                  <a:latin typeface="Iskoola Pota" pitchFamily="34" charset="0"/>
                  <a:cs typeface="Iskoola Pota" pitchFamily="34" charset="0"/>
                </a:endParaRPr>
              </a:p>
            </p:txBody>
          </p:sp>
        </p:grpSp>
      </p:grpSp>
      <p:pic>
        <p:nvPicPr>
          <p:cNvPr id="101" name="図 100" descr="照明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06540" y="5080172"/>
            <a:ext cx="1085447" cy="19984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図 90" descr="間取り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8375" y="943117"/>
            <a:ext cx="7196889" cy="3084381"/>
          </a:xfrm>
          <a:prstGeom prst="rect">
            <a:avLst/>
          </a:prstGeom>
        </p:spPr>
      </p:pic>
      <p:grpSp>
        <p:nvGrpSpPr>
          <p:cNvPr id="2" name="グループ化 10"/>
          <p:cNvGrpSpPr/>
          <p:nvPr/>
        </p:nvGrpSpPr>
        <p:grpSpPr>
          <a:xfrm>
            <a:off x="90116" y="108223"/>
            <a:ext cx="1872208" cy="1872208"/>
            <a:chOff x="306140" y="252239"/>
            <a:chExt cx="3240360" cy="3240360"/>
          </a:xfrm>
        </p:grpSpPr>
        <p:pic>
          <p:nvPicPr>
            <p:cNvPr id="10" name="図 9" descr="アイコン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140" y="252239"/>
              <a:ext cx="3240360" cy="3240360"/>
            </a:xfrm>
            <a:prstGeom prst="rect">
              <a:avLst/>
            </a:prstGeom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441156" y="1249273"/>
              <a:ext cx="3024338" cy="1269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kumimoji="1" lang="en-US" altLang="ja-JP" sz="2200" dirty="0" smtClean="0">
                  <a:solidFill>
                    <a:schemeClr val="bg1"/>
                  </a:solidFill>
                  <a:latin typeface="Iskoola Pota" pitchFamily="34" charset="0"/>
                  <a:cs typeface="Iskoola Pota" pitchFamily="34" charset="0"/>
                </a:rPr>
                <a:t>FLOOR</a:t>
              </a:r>
            </a:p>
            <a:p>
              <a:pPr algn="ctr">
                <a:lnSpc>
                  <a:spcPts val="2500"/>
                </a:lnSpc>
              </a:pPr>
              <a:r>
                <a:rPr kumimoji="1" lang="en-US" altLang="ja-JP" sz="2200" dirty="0" smtClean="0">
                  <a:solidFill>
                    <a:schemeClr val="bg1"/>
                  </a:solidFill>
                  <a:latin typeface="Iskoola Pota" pitchFamily="34" charset="0"/>
                  <a:cs typeface="Iskoola Pota" pitchFamily="34" charset="0"/>
                </a:rPr>
                <a:t>PLAN</a:t>
              </a:r>
              <a:endParaRPr kumimoji="1" lang="ja-JP" altLang="en-US" sz="2200" dirty="0">
                <a:solidFill>
                  <a:schemeClr val="bg1"/>
                </a:solidFill>
                <a:latin typeface="Iskoola Pota" pitchFamily="34" charset="0"/>
                <a:cs typeface="Iskoola Pota" pitchFamily="34" charset="0"/>
              </a:endParaRPr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8155012" y="7237015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 smtClean="0">
                <a:solidFill>
                  <a:srgbClr val="A0549D"/>
                </a:solidFill>
                <a:latin typeface="Arial" pitchFamily="34" charset="0"/>
                <a:cs typeface="Arial" pitchFamily="34" charset="0"/>
              </a:rPr>
              <a:t>Plan </a:t>
            </a:r>
            <a:r>
              <a:rPr lang="en-US" altLang="ja-JP" sz="1200" dirty="0" smtClean="0">
                <a:solidFill>
                  <a:srgbClr val="A0549D"/>
                </a:solidFill>
                <a:latin typeface="Arial" pitchFamily="34" charset="0"/>
                <a:cs typeface="Arial" pitchFamily="34" charset="0"/>
              </a:rPr>
              <a:t>by y</a:t>
            </a:r>
            <a:r>
              <a:rPr kumimoji="1" lang="en-US" altLang="ja-JP" sz="1200" dirty="0" smtClean="0">
                <a:solidFill>
                  <a:srgbClr val="A0549D"/>
                </a:solidFill>
                <a:latin typeface="Arial" pitchFamily="34" charset="0"/>
                <a:cs typeface="Arial" pitchFamily="34" charset="0"/>
              </a:rPr>
              <a:t>our company name</a:t>
            </a:r>
          </a:p>
        </p:txBody>
      </p:sp>
      <p:grpSp>
        <p:nvGrpSpPr>
          <p:cNvPr id="3" name="グループ化 46"/>
          <p:cNvGrpSpPr/>
          <p:nvPr/>
        </p:nvGrpSpPr>
        <p:grpSpPr>
          <a:xfrm>
            <a:off x="2128795" y="0"/>
            <a:ext cx="8546497" cy="252239"/>
            <a:chOff x="2106340" y="0"/>
            <a:chExt cx="8546497" cy="252239"/>
          </a:xfrm>
        </p:grpSpPr>
        <p:sp>
          <p:nvSpPr>
            <p:cNvPr id="14" name="二等辺三角形 13"/>
            <p:cNvSpPr/>
            <p:nvPr/>
          </p:nvSpPr>
          <p:spPr>
            <a:xfrm flipV="1">
              <a:off x="210634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二等辺三角形 16"/>
            <p:cNvSpPr/>
            <p:nvPr/>
          </p:nvSpPr>
          <p:spPr>
            <a:xfrm flipV="1">
              <a:off x="238147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二等辺三角形 17"/>
            <p:cNvSpPr/>
            <p:nvPr/>
          </p:nvSpPr>
          <p:spPr>
            <a:xfrm flipV="1">
              <a:off x="265660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二等辺三角形 18"/>
            <p:cNvSpPr/>
            <p:nvPr/>
          </p:nvSpPr>
          <p:spPr>
            <a:xfrm flipV="1">
              <a:off x="293173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二等辺三角形 19"/>
            <p:cNvSpPr/>
            <p:nvPr/>
          </p:nvSpPr>
          <p:spPr>
            <a:xfrm flipV="1">
              <a:off x="320686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二等辺三角形 20"/>
            <p:cNvSpPr/>
            <p:nvPr/>
          </p:nvSpPr>
          <p:spPr>
            <a:xfrm flipV="1">
              <a:off x="348199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二等辺三角形 21"/>
            <p:cNvSpPr/>
            <p:nvPr/>
          </p:nvSpPr>
          <p:spPr>
            <a:xfrm flipV="1">
              <a:off x="375712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二等辺三角形 22"/>
            <p:cNvSpPr/>
            <p:nvPr/>
          </p:nvSpPr>
          <p:spPr>
            <a:xfrm flipV="1">
              <a:off x="403225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二等辺三角形 23"/>
            <p:cNvSpPr/>
            <p:nvPr/>
          </p:nvSpPr>
          <p:spPr>
            <a:xfrm flipV="1">
              <a:off x="430738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二等辺三角形 24"/>
            <p:cNvSpPr/>
            <p:nvPr/>
          </p:nvSpPr>
          <p:spPr>
            <a:xfrm flipV="1">
              <a:off x="458251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二等辺三角形 25"/>
            <p:cNvSpPr/>
            <p:nvPr/>
          </p:nvSpPr>
          <p:spPr>
            <a:xfrm flipV="1">
              <a:off x="485764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二等辺三角形 26"/>
            <p:cNvSpPr/>
            <p:nvPr/>
          </p:nvSpPr>
          <p:spPr>
            <a:xfrm flipV="1">
              <a:off x="513277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二等辺三角形 27"/>
            <p:cNvSpPr/>
            <p:nvPr/>
          </p:nvSpPr>
          <p:spPr>
            <a:xfrm flipV="1">
              <a:off x="540790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二等辺三角形 28"/>
            <p:cNvSpPr/>
            <p:nvPr/>
          </p:nvSpPr>
          <p:spPr>
            <a:xfrm flipV="1">
              <a:off x="568303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二等辺三角形 29"/>
            <p:cNvSpPr/>
            <p:nvPr/>
          </p:nvSpPr>
          <p:spPr>
            <a:xfrm flipV="1">
              <a:off x="595816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二等辺三角形 30"/>
            <p:cNvSpPr/>
            <p:nvPr/>
          </p:nvSpPr>
          <p:spPr>
            <a:xfrm flipV="1">
              <a:off x="623329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二等辺三角形 31"/>
            <p:cNvSpPr/>
            <p:nvPr/>
          </p:nvSpPr>
          <p:spPr>
            <a:xfrm flipV="1">
              <a:off x="650842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二等辺三角形 32"/>
            <p:cNvSpPr/>
            <p:nvPr/>
          </p:nvSpPr>
          <p:spPr>
            <a:xfrm flipV="1">
              <a:off x="678355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二等辺三角形 33"/>
            <p:cNvSpPr/>
            <p:nvPr/>
          </p:nvSpPr>
          <p:spPr>
            <a:xfrm flipV="1">
              <a:off x="705868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二等辺三角形 34"/>
            <p:cNvSpPr/>
            <p:nvPr/>
          </p:nvSpPr>
          <p:spPr>
            <a:xfrm flipV="1">
              <a:off x="733381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二等辺三角形 35"/>
            <p:cNvSpPr/>
            <p:nvPr/>
          </p:nvSpPr>
          <p:spPr>
            <a:xfrm flipV="1">
              <a:off x="760894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二等辺三角形 36"/>
            <p:cNvSpPr/>
            <p:nvPr/>
          </p:nvSpPr>
          <p:spPr>
            <a:xfrm flipV="1">
              <a:off x="788407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二等辺三角形 37"/>
            <p:cNvSpPr/>
            <p:nvPr/>
          </p:nvSpPr>
          <p:spPr>
            <a:xfrm flipV="1">
              <a:off x="815920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二等辺三角形 38"/>
            <p:cNvSpPr/>
            <p:nvPr/>
          </p:nvSpPr>
          <p:spPr>
            <a:xfrm flipV="1">
              <a:off x="843433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二等辺三角形 39"/>
            <p:cNvSpPr/>
            <p:nvPr/>
          </p:nvSpPr>
          <p:spPr>
            <a:xfrm flipV="1">
              <a:off x="870946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二等辺三角形 40"/>
            <p:cNvSpPr/>
            <p:nvPr/>
          </p:nvSpPr>
          <p:spPr>
            <a:xfrm flipV="1">
              <a:off x="898459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二等辺三角形 41"/>
            <p:cNvSpPr/>
            <p:nvPr/>
          </p:nvSpPr>
          <p:spPr>
            <a:xfrm flipV="1">
              <a:off x="925972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二等辺三角形 42"/>
            <p:cNvSpPr/>
            <p:nvPr/>
          </p:nvSpPr>
          <p:spPr>
            <a:xfrm flipV="1">
              <a:off x="953485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二等辺三角形 43"/>
            <p:cNvSpPr/>
            <p:nvPr/>
          </p:nvSpPr>
          <p:spPr>
            <a:xfrm flipV="1">
              <a:off x="980998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二等辺三角形 44"/>
            <p:cNvSpPr/>
            <p:nvPr/>
          </p:nvSpPr>
          <p:spPr>
            <a:xfrm flipV="1">
              <a:off x="1008511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二等辺三角形 45"/>
            <p:cNvSpPr/>
            <p:nvPr/>
          </p:nvSpPr>
          <p:spPr>
            <a:xfrm flipV="1">
              <a:off x="1036024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" name="グループ化 47"/>
          <p:cNvGrpSpPr/>
          <p:nvPr/>
        </p:nvGrpSpPr>
        <p:grpSpPr>
          <a:xfrm flipV="1">
            <a:off x="0" y="7309024"/>
            <a:ext cx="8546497" cy="252239"/>
            <a:chOff x="2106340" y="0"/>
            <a:chExt cx="8546497" cy="252239"/>
          </a:xfrm>
        </p:grpSpPr>
        <p:sp>
          <p:nvSpPr>
            <p:cNvPr id="49" name="二等辺三角形 48"/>
            <p:cNvSpPr/>
            <p:nvPr/>
          </p:nvSpPr>
          <p:spPr>
            <a:xfrm flipV="1">
              <a:off x="210634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二等辺三角形 49"/>
            <p:cNvSpPr/>
            <p:nvPr/>
          </p:nvSpPr>
          <p:spPr>
            <a:xfrm flipV="1">
              <a:off x="238147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二等辺三角形 50"/>
            <p:cNvSpPr/>
            <p:nvPr/>
          </p:nvSpPr>
          <p:spPr>
            <a:xfrm flipV="1">
              <a:off x="265660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二等辺三角形 51"/>
            <p:cNvSpPr/>
            <p:nvPr/>
          </p:nvSpPr>
          <p:spPr>
            <a:xfrm flipV="1">
              <a:off x="293173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二等辺三角形 52"/>
            <p:cNvSpPr/>
            <p:nvPr/>
          </p:nvSpPr>
          <p:spPr>
            <a:xfrm flipV="1">
              <a:off x="320686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二等辺三角形 53"/>
            <p:cNvSpPr/>
            <p:nvPr/>
          </p:nvSpPr>
          <p:spPr>
            <a:xfrm flipV="1">
              <a:off x="348199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二等辺三角形 54"/>
            <p:cNvSpPr/>
            <p:nvPr/>
          </p:nvSpPr>
          <p:spPr>
            <a:xfrm flipV="1">
              <a:off x="375712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二等辺三角形 55"/>
            <p:cNvSpPr/>
            <p:nvPr/>
          </p:nvSpPr>
          <p:spPr>
            <a:xfrm flipV="1">
              <a:off x="403225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二等辺三角形 56"/>
            <p:cNvSpPr/>
            <p:nvPr/>
          </p:nvSpPr>
          <p:spPr>
            <a:xfrm flipV="1">
              <a:off x="430738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二等辺三角形 57"/>
            <p:cNvSpPr/>
            <p:nvPr/>
          </p:nvSpPr>
          <p:spPr>
            <a:xfrm flipV="1">
              <a:off x="458251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二等辺三角形 58"/>
            <p:cNvSpPr/>
            <p:nvPr/>
          </p:nvSpPr>
          <p:spPr>
            <a:xfrm flipV="1">
              <a:off x="485764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二等辺三角形 59"/>
            <p:cNvSpPr/>
            <p:nvPr/>
          </p:nvSpPr>
          <p:spPr>
            <a:xfrm flipV="1">
              <a:off x="513277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二等辺三角形 60"/>
            <p:cNvSpPr/>
            <p:nvPr/>
          </p:nvSpPr>
          <p:spPr>
            <a:xfrm flipV="1">
              <a:off x="540790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二等辺三角形 61"/>
            <p:cNvSpPr/>
            <p:nvPr/>
          </p:nvSpPr>
          <p:spPr>
            <a:xfrm flipV="1">
              <a:off x="568303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二等辺三角形 62"/>
            <p:cNvSpPr/>
            <p:nvPr/>
          </p:nvSpPr>
          <p:spPr>
            <a:xfrm flipV="1">
              <a:off x="595816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二等辺三角形 63"/>
            <p:cNvSpPr/>
            <p:nvPr/>
          </p:nvSpPr>
          <p:spPr>
            <a:xfrm flipV="1">
              <a:off x="623329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二等辺三角形 64"/>
            <p:cNvSpPr/>
            <p:nvPr/>
          </p:nvSpPr>
          <p:spPr>
            <a:xfrm flipV="1">
              <a:off x="650842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二等辺三角形 65"/>
            <p:cNvSpPr/>
            <p:nvPr/>
          </p:nvSpPr>
          <p:spPr>
            <a:xfrm flipV="1">
              <a:off x="678355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二等辺三角形 66"/>
            <p:cNvSpPr/>
            <p:nvPr/>
          </p:nvSpPr>
          <p:spPr>
            <a:xfrm flipV="1">
              <a:off x="705868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二等辺三角形 67"/>
            <p:cNvSpPr/>
            <p:nvPr/>
          </p:nvSpPr>
          <p:spPr>
            <a:xfrm flipV="1">
              <a:off x="733381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二等辺三角形 68"/>
            <p:cNvSpPr/>
            <p:nvPr/>
          </p:nvSpPr>
          <p:spPr>
            <a:xfrm flipV="1">
              <a:off x="760894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二等辺三角形 69"/>
            <p:cNvSpPr/>
            <p:nvPr/>
          </p:nvSpPr>
          <p:spPr>
            <a:xfrm flipV="1">
              <a:off x="788407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二等辺三角形 70"/>
            <p:cNvSpPr/>
            <p:nvPr/>
          </p:nvSpPr>
          <p:spPr>
            <a:xfrm flipV="1">
              <a:off x="815920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二等辺三角形 71"/>
            <p:cNvSpPr/>
            <p:nvPr/>
          </p:nvSpPr>
          <p:spPr>
            <a:xfrm flipV="1">
              <a:off x="843433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二等辺三角形 72"/>
            <p:cNvSpPr/>
            <p:nvPr/>
          </p:nvSpPr>
          <p:spPr>
            <a:xfrm flipV="1">
              <a:off x="870946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二等辺三角形 73"/>
            <p:cNvSpPr/>
            <p:nvPr/>
          </p:nvSpPr>
          <p:spPr>
            <a:xfrm flipV="1">
              <a:off x="898459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二等辺三角形 74"/>
            <p:cNvSpPr/>
            <p:nvPr/>
          </p:nvSpPr>
          <p:spPr>
            <a:xfrm flipV="1">
              <a:off x="925972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二等辺三角形 75"/>
            <p:cNvSpPr/>
            <p:nvPr/>
          </p:nvSpPr>
          <p:spPr>
            <a:xfrm flipV="1">
              <a:off x="953485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二等辺三角形 76"/>
            <p:cNvSpPr/>
            <p:nvPr/>
          </p:nvSpPr>
          <p:spPr>
            <a:xfrm flipV="1">
              <a:off x="980998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二等辺三角形 77"/>
            <p:cNvSpPr/>
            <p:nvPr/>
          </p:nvSpPr>
          <p:spPr>
            <a:xfrm flipV="1">
              <a:off x="1008511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二等辺三角形 78"/>
            <p:cNvSpPr/>
            <p:nvPr/>
          </p:nvSpPr>
          <p:spPr>
            <a:xfrm flipV="1">
              <a:off x="1036024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0" name="テキスト ボックス 79"/>
          <p:cNvSpPr txBox="1"/>
          <p:nvPr/>
        </p:nvSpPr>
        <p:spPr>
          <a:xfrm>
            <a:off x="2106340" y="540271"/>
            <a:ext cx="82809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ja-JP" altLang="en-US" sz="1050" dirty="0" smtClean="0">
                <a:latin typeface="ＭＳ 明朝" pitchFamily="17" charset="-128"/>
                <a:ea typeface="ＭＳ 明朝" pitchFamily="17" charset="-128"/>
              </a:rPr>
              <a:t>フロアプランの説明を入れて下さい。フロアプランの説明を入れて下さい。フロアプランの説明を入れて下さい。フロアプランの説明を入れて下さい。フロアプランの説明を入れて下さい。フロアプランの説明を入れて下さい。フロアプランの説明を入れて下さい。</a:t>
            </a:r>
            <a:endParaRPr lang="en-US" altLang="ja-JP" sz="1050" dirty="0">
              <a:latin typeface="ＭＳ 明朝" pitchFamily="17" charset="-128"/>
              <a:ea typeface="ＭＳ 明朝" pitchFamily="17" charset="-128"/>
            </a:endParaRPr>
          </a:p>
        </p:txBody>
      </p:sp>
      <p:pic>
        <p:nvPicPr>
          <p:cNvPr id="96" name="図 95" descr="間取り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10468" y="3924647"/>
            <a:ext cx="7168224" cy="3261732"/>
          </a:xfrm>
          <a:prstGeom prst="rect">
            <a:avLst/>
          </a:prstGeom>
        </p:spPr>
      </p:pic>
      <p:grpSp>
        <p:nvGrpSpPr>
          <p:cNvPr id="103" name="グループ化 97"/>
          <p:cNvGrpSpPr/>
          <p:nvPr/>
        </p:nvGrpSpPr>
        <p:grpSpPr>
          <a:xfrm>
            <a:off x="738188" y="3276575"/>
            <a:ext cx="1747396" cy="379143"/>
            <a:chOff x="1746299" y="2844527"/>
            <a:chExt cx="1747396" cy="379143"/>
          </a:xfrm>
        </p:grpSpPr>
        <p:sp>
          <p:nvSpPr>
            <p:cNvPr id="104" name="正方形/長方形 103"/>
            <p:cNvSpPr/>
            <p:nvPr/>
          </p:nvSpPr>
          <p:spPr>
            <a:xfrm>
              <a:off x="1746299" y="2894933"/>
              <a:ext cx="1584177" cy="237626"/>
            </a:xfrm>
            <a:prstGeom prst="rect">
              <a:avLst/>
            </a:prstGeom>
            <a:solidFill>
              <a:srgbClr val="A0549D"/>
            </a:solidFill>
            <a:ln w="9525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1746300" y="2844527"/>
              <a:ext cx="1747395" cy="379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altLang="ja-JP" sz="1400" dirty="0" smtClean="0">
                  <a:solidFill>
                    <a:schemeClr val="bg1"/>
                  </a:solidFill>
                  <a:latin typeface="Iskoola Pota" pitchFamily="34" charset="0"/>
                  <a:cs typeface="Iskoola Pota" pitchFamily="34" charset="0"/>
                </a:rPr>
                <a:t>DRAWING</a:t>
              </a:r>
              <a:endParaRPr kumimoji="1" lang="ja-JP" altLang="en-US" sz="1400" dirty="0">
                <a:solidFill>
                  <a:schemeClr val="bg1"/>
                </a:solidFill>
                <a:latin typeface="Iskoola Pota" pitchFamily="34" charset="0"/>
                <a:cs typeface="Iskoola Pota" pitchFamily="34" charset="0"/>
              </a:endParaRPr>
            </a:p>
          </p:txBody>
        </p:sp>
      </p:grpSp>
      <p:grpSp>
        <p:nvGrpSpPr>
          <p:cNvPr id="106" name="グループ化 97"/>
          <p:cNvGrpSpPr/>
          <p:nvPr/>
        </p:nvGrpSpPr>
        <p:grpSpPr>
          <a:xfrm>
            <a:off x="738188" y="6424262"/>
            <a:ext cx="1747396" cy="386644"/>
            <a:chOff x="1746299" y="2844527"/>
            <a:chExt cx="1747396" cy="386644"/>
          </a:xfrm>
        </p:grpSpPr>
        <p:sp>
          <p:nvSpPr>
            <p:cNvPr id="107" name="正方形/長方形 106"/>
            <p:cNvSpPr/>
            <p:nvPr/>
          </p:nvSpPr>
          <p:spPr>
            <a:xfrm>
              <a:off x="1746299" y="2894933"/>
              <a:ext cx="1584177" cy="237626"/>
            </a:xfrm>
            <a:prstGeom prst="rect">
              <a:avLst/>
            </a:prstGeom>
            <a:solidFill>
              <a:srgbClr val="A0549D"/>
            </a:solidFill>
            <a:ln w="9525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テキスト ボックス 107"/>
            <p:cNvSpPr txBox="1"/>
            <p:nvPr/>
          </p:nvSpPr>
          <p:spPr>
            <a:xfrm>
              <a:off x="1746300" y="2844527"/>
              <a:ext cx="1747395" cy="386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altLang="ja-JP" sz="1400" dirty="0" smtClean="0">
                  <a:solidFill>
                    <a:schemeClr val="bg1"/>
                  </a:solidFill>
                  <a:latin typeface="Iskoola Pota" pitchFamily="34" charset="0"/>
                  <a:cs typeface="Iskoola Pota" pitchFamily="34" charset="0"/>
                </a:rPr>
                <a:t>PERTH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0"/>
          <p:cNvGrpSpPr/>
          <p:nvPr/>
        </p:nvGrpSpPr>
        <p:grpSpPr>
          <a:xfrm>
            <a:off x="90116" y="108223"/>
            <a:ext cx="1872208" cy="1872208"/>
            <a:chOff x="306140" y="252239"/>
            <a:chExt cx="3240360" cy="3240360"/>
          </a:xfrm>
        </p:grpSpPr>
        <p:pic>
          <p:nvPicPr>
            <p:cNvPr id="10" name="図 9" descr="アイコン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6140" y="252239"/>
              <a:ext cx="3240360" cy="3240360"/>
            </a:xfrm>
            <a:prstGeom prst="rect">
              <a:avLst/>
            </a:prstGeom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441156" y="1249273"/>
              <a:ext cx="3024338" cy="1269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en-US" altLang="ja-JP" sz="2200" dirty="0" smtClean="0">
                  <a:solidFill>
                    <a:schemeClr val="bg1"/>
                  </a:solidFill>
                  <a:latin typeface="Iskoola Pota" pitchFamily="34" charset="0"/>
                  <a:cs typeface="Iskoola Pota" pitchFamily="34" charset="0"/>
                </a:rPr>
                <a:t>COLOR SCHEME</a:t>
              </a:r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8155012" y="7237015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 smtClean="0">
                <a:solidFill>
                  <a:srgbClr val="A0549D"/>
                </a:solidFill>
                <a:latin typeface="Arial" pitchFamily="34" charset="0"/>
                <a:cs typeface="Arial" pitchFamily="34" charset="0"/>
              </a:rPr>
              <a:t>Plan </a:t>
            </a:r>
            <a:r>
              <a:rPr lang="en-US" altLang="ja-JP" sz="1200" dirty="0" smtClean="0">
                <a:solidFill>
                  <a:srgbClr val="A0549D"/>
                </a:solidFill>
                <a:latin typeface="Arial" pitchFamily="34" charset="0"/>
                <a:cs typeface="Arial" pitchFamily="34" charset="0"/>
              </a:rPr>
              <a:t>by y</a:t>
            </a:r>
            <a:r>
              <a:rPr kumimoji="1" lang="en-US" altLang="ja-JP" sz="1200" dirty="0" smtClean="0">
                <a:solidFill>
                  <a:srgbClr val="A0549D"/>
                </a:solidFill>
                <a:latin typeface="Arial" pitchFamily="34" charset="0"/>
                <a:cs typeface="Arial" pitchFamily="34" charset="0"/>
              </a:rPr>
              <a:t>our company name</a:t>
            </a:r>
          </a:p>
        </p:txBody>
      </p:sp>
      <p:grpSp>
        <p:nvGrpSpPr>
          <p:cNvPr id="3" name="グループ化 46"/>
          <p:cNvGrpSpPr/>
          <p:nvPr/>
        </p:nvGrpSpPr>
        <p:grpSpPr>
          <a:xfrm>
            <a:off x="2128795" y="0"/>
            <a:ext cx="8546497" cy="252239"/>
            <a:chOff x="2106340" y="0"/>
            <a:chExt cx="8546497" cy="252239"/>
          </a:xfrm>
        </p:grpSpPr>
        <p:sp>
          <p:nvSpPr>
            <p:cNvPr id="14" name="二等辺三角形 13"/>
            <p:cNvSpPr/>
            <p:nvPr/>
          </p:nvSpPr>
          <p:spPr>
            <a:xfrm flipV="1">
              <a:off x="210634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二等辺三角形 16"/>
            <p:cNvSpPr/>
            <p:nvPr/>
          </p:nvSpPr>
          <p:spPr>
            <a:xfrm flipV="1">
              <a:off x="238147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二等辺三角形 17"/>
            <p:cNvSpPr/>
            <p:nvPr/>
          </p:nvSpPr>
          <p:spPr>
            <a:xfrm flipV="1">
              <a:off x="265660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二等辺三角形 18"/>
            <p:cNvSpPr/>
            <p:nvPr/>
          </p:nvSpPr>
          <p:spPr>
            <a:xfrm flipV="1">
              <a:off x="293173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二等辺三角形 19"/>
            <p:cNvSpPr/>
            <p:nvPr/>
          </p:nvSpPr>
          <p:spPr>
            <a:xfrm flipV="1">
              <a:off x="320686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二等辺三角形 20"/>
            <p:cNvSpPr/>
            <p:nvPr/>
          </p:nvSpPr>
          <p:spPr>
            <a:xfrm flipV="1">
              <a:off x="348199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二等辺三角形 21"/>
            <p:cNvSpPr/>
            <p:nvPr/>
          </p:nvSpPr>
          <p:spPr>
            <a:xfrm flipV="1">
              <a:off x="375712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二等辺三角形 22"/>
            <p:cNvSpPr/>
            <p:nvPr/>
          </p:nvSpPr>
          <p:spPr>
            <a:xfrm flipV="1">
              <a:off x="403225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二等辺三角形 23"/>
            <p:cNvSpPr/>
            <p:nvPr/>
          </p:nvSpPr>
          <p:spPr>
            <a:xfrm flipV="1">
              <a:off x="430738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二等辺三角形 24"/>
            <p:cNvSpPr/>
            <p:nvPr/>
          </p:nvSpPr>
          <p:spPr>
            <a:xfrm flipV="1">
              <a:off x="458251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二等辺三角形 25"/>
            <p:cNvSpPr/>
            <p:nvPr/>
          </p:nvSpPr>
          <p:spPr>
            <a:xfrm flipV="1">
              <a:off x="485764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二等辺三角形 26"/>
            <p:cNvSpPr/>
            <p:nvPr/>
          </p:nvSpPr>
          <p:spPr>
            <a:xfrm flipV="1">
              <a:off x="513277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二等辺三角形 27"/>
            <p:cNvSpPr/>
            <p:nvPr/>
          </p:nvSpPr>
          <p:spPr>
            <a:xfrm flipV="1">
              <a:off x="540790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二等辺三角形 28"/>
            <p:cNvSpPr/>
            <p:nvPr/>
          </p:nvSpPr>
          <p:spPr>
            <a:xfrm flipV="1">
              <a:off x="568303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二等辺三角形 29"/>
            <p:cNvSpPr/>
            <p:nvPr/>
          </p:nvSpPr>
          <p:spPr>
            <a:xfrm flipV="1">
              <a:off x="595816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二等辺三角形 30"/>
            <p:cNvSpPr/>
            <p:nvPr/>
          </p:nvSpPr>
          <p:spPr>
            <a:xfrm flipV="1">
              <a:off x="623329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二等辺三角形 31"/>
            <p:cNvSpPr/>
            <p:nvPr/>
          </p:nvSpPr>
          <p:spPr>
            <a:xfrm flipV="1">
              <a:off x="650842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二等辺三角形 32"/>
            <p:cNvSpPr/>
            <p:nvPr/>
          </p:nvSpPr>
          <p:spPr>
            <a:xfrm flipV="1">
              <a:off x="678355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二等辺三角形 33"/>
            <p:cNvSpPr/>
            <p:nvPr/>
          </p:nvSpPr>
          <p:spPr>
            <a:xfrm flipV="1">
              <a:off x="705868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二等辺三角形 34"/>
            <p:cNvSpPr/>
            <p:nvPr/>
          </p:nvSpPr>
          <p:spPr>
            <a:xfrm flipV="1">
              <a:off x="733381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二等辺三角形 35"/>
            <p:cNvSpPr/>
            <p:nvPr/>
          </p:nvSpPr>
          <p:spPr>
            <a:xfrm flipV="1">
              <a:off x="760894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二等辺三角形 36"/>
            <p:cNvSpPr/>
            <p:nvPr/>
          </p:nvSpPr>
          <p:spPr>
            <a:xfrm flipV="1">
              <a:off x="788407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二等辺三角形 37"/>
            <p:cNvSpPr/>
            <p:nvPr/>
          </p:nvSpPr>
          <p:spPr>
            <a:xfrm flipV="1">
              <a:off x="815920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二等辺三角形 38"/>
            <p:cNvSpPr/>
            <p:nvPr/>
          </p:nvSpPr>
          <p:spPr>
            <a:xfrm flipV="1">
              <a:off x="843433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二等辺三角形 39"/>
            <p:cNvSpPr/>
            <p:nvPr/>
          </p:nvSpPr>
          <p:spPr>
            <a:xfrm flipV="1">
              <a:off x="870946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二等辺三角形 40"/>
            <p:cNvSpPr/>
            <p:nvPr/>
          </p:nvSpPr>
          <p:spPr>
            <a:xfrm flipV="1">
              <a:off x="898459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二等辺三角形 41"/>
            <p:cNvSpPr/>
            <p:nvPr/>
          </p:nvSpPr>
          <p:spPr>
            <a:xfrm flipV="1">
              <a:off x="925972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二等辺三角形 42"/>
            <p:cNvSpPr/>
            <p:nvPr/>
          </p:nvSpPr>
          <p:spPr>
            <a:xfrm flipV="1">
              <a:off x="953485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二等辺三角形 43"/>
            <p:cNvSpPr/>
            <p:nvPr/>
          </p:nvSpPr>
          <p:spPr>
            <a:xfrm flipV="1">
              <a:off x="980998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二等辺三角形 44"/>
            <p:cNvSpPr/>
            <p:nvPr/>
          </p:nvSpPr>
          <p:spPr>
            <a:xfrm flipV="1">
              <a:off x="1008511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二等辺三角形 45"/>
            <p:cNvSpPr/>
            <p:nvPr/>
          </p:nvSpPr>
          <p:spPr>
            <a:xfrm flipV="1">
              <a:off x="1036024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" name="グループ化 47"/>
          <p:cNvGrpSpPr/>
          <p:nvPr/>
        </p:nvGrpSpPr>
        <p:grpSpPr>
          <a:xfrm flipV="1">
            <a:off x="0" y="7309024"/>
            <a:ext cx="8546497" cy="252239"/>
            <a:chOff x="2106340" y="0"/>
            <a:chExt cx="8546497" cy="252239"/>
          </a:xfrm>
        </p:grpSpPr>
        <p:sp>
          <p:nvSpPr>
            <p:cNvPr id="49" name="二等辺三角形 48"/>
            <p:cNvSpPr/>
            <p:nvPr/>
          </p:nvSpPr>
          <p:spPr>
            <a:xfrm flipV="1">
              <a:off x="210634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二等辺三角形 49"/>
            <p:cNvSpPr/>
            <p:nvPr/>
          </p:nvSpPr>
          <p:spPr>
            <a:xfrm flipV="1">
              <a:off x="238147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二等辺三角形 50"/>
            <p:cNvSpPr/>
            <p:nvPr/>
          </p:nvSpPr>
          <p:spPr>
            <a:xfrm flipV="1">
              <a:off x="265660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二等辺三角形 51"/>
            <p:cNvSpPr/>
            <p:nvPr/>
          </p:nvSpPr>
          <p:spPr>
            <a:xfrm flipV="1">
              <a:off x="293173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二等辺三角形 52"/>
            <p:cNvSpPr/>
            <p:nvPr/>
          </p:nvSpPr>
          <p:spPr>
            <a:xfrm flipV="1">
              <a:off x="320686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二等辺三角形 53"/>
            <p:cNvSpPr/>
            <p:nvPr/>
          </p:nvSpPr>
          <p:spPr>
            <a:xfrm flipV="1">
              <a:off x="348199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二等辺三角形 54"/>
            <p:cNvSpPr/>
            <p:nvPr/>
          </p:nvSpPr>
          <p:spPr>
            <a:xfrm flipV="1">
              <a:off x="375712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二等辺三角形 55"/>
            <p:cNvSpPr/>
            <p:nvPr/>
          </p:nvSpPr>
          <p:spPr>
            <a:xfrm flipV="1">
              <a:off x="403225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二等辺三角形 56"/>
            <p:cNvSpPr/>
            <p:nvPr/>
          </p:nvSpPr>
          <p:spPr>
            <a:xfrm flipV="1">
              <a:off x="430738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二等辺三角形 57"/>
            <p:cNvSpPr/>
            <p:nvPr/>
          </p:nvSpPr>
          <p:spPr>
            <a:xfrm flipV="1">
              <a:off x="458251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二等辺三角形 58"/>
            <p:cNvSpPr/>
            <p:nvPr/>
          </p:nvSpPr>
          <p:spPr>
            <a:xfrm flipV="1">
              <a:off x="485764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二等辺三角形 59"/>
            <p:cNvSpPr/>
            <p:nvPr/>
          </p:nvSpPr>
          <p:spPr>
            <a:xfrm flipV="1">
              <a:off x="513277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二等辺三角形 60"/>
            <p:cNvSpPr/>
            <p:nvPr/>
          </p:nvSpPr>
          <p:spPr>
            <a:xfrm flipV="1">
              <a:off x="540790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二等辺三角形 61"/>
            <p:cNvSpPr/>
            <p:nvPr/>
          </p:nvSpPr>
          <p:spPr>
            <a:xfrm flipV="1">
              <a:off x="568303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二等辺三角形 62"/>
            <p:cNvSpPr/>
            <p:nvPr/>
          </p:nvSpPr>
          <p:spPr>
            <a:xfrm flipV="1">
              <a:off x="595816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二等辺三角形 63"/>
            <p:cNvSpPr/>
            <p:nvPr/>
          </p:nvSpPr>
          <p:spPr>
            <a:xfrm flipV="1">
              <a:off x="623329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二等辺三角形 64"/>
            <p:cNvSpPr/>
            <p:nvPr/>
          </p:nvSpPr>
          <p:spPr>
            <a:xfrm flipV="1">
              <a:off x="650842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二等辺三角形 65"/>
            <p:cNvSpPr/>
            <p:nvPr/>
          </p:nvSpPr>
          <p:spPr>
            <a:xfrm flipV="1">
              <a:off x="678355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二等辺三角形 66"/>
            <p:cNvSpPr/>
            <p:nvPr/>
          </p:nvSpPr>
          <p:spPr>
            <a:xfrm flipV="1">
              <a:off x="705868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二等辺三角形 67"/>
            <p:cNvSpPr/>
            <p:nvPr/>
          </p:nvSpPr>
          <p:spPr>
            <a:xfrm flipV="1">
              <a:off x="733381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二等辺三角形 68"/>
            <p:cNvSpPr/>
            <p:nvPr/>
          </p:nvSpPr>
          <p:spPr>
            <a:xfrm flipV="1">
              <a:off x="760894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二等辺三角形 69"/>
            <p:cNvSpPr/>
            <p:nvPr/>
          </p:nvSpPr>
          <p:spPr>
            <a:xfrm flipV="1">
              <a:off x="788407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二等辺三角形 70"/>
            <p:cNvSpPr/>
            <p:nvPr/>
          </p:nvSpPr>
          <p:spPr>
            <a:xfrm flipV="1">
              <a:off x="815920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二等辺三角形 71"/>
            <p:cNvSpPr/>
            <p:nvPr/>
          </p:nvSpPr>
          <p:spPr>
            <a:xfrm flipV="1">
              <a:off x="843433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二等辺三角形 72"/>
            <p:cNvSpPr/>
            <p:nvPr/>
          </p:nvSpPr>
          <p:spPr>
            <a:xfrm flipV="1">
              <a:off x="870946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二等辺三角形 73"/>
            <p:cNvSpPr/>
            <p:nvPr/>
          </p:nvSpPr>
          <p:spPr>
            <a:xfrm flipV="1">
              <a:off x="898459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二等辺三角形 74"/>
            <p:cNvSpPr/>
            <p:nvPr/>
          </p:nvSpPr>
          <p:spPr>
            <a:xfrm flipV="1">
              <a:off x="925972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二等辺三角形 75"/>
            <p:cNvSpPr/>
            <p:nvPr/>
          </p:nvSpPr>
          <p:spPr>
            <a:xfrm flipV="1">
              <a:off x="953485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二等辺三角形 76"/>
            <p:cNvSpPr/>
            <p:nvPr/>
          </p:nvSpPr>
          <p:spPr>
            <a:xfrm flipV="1">
              <a:off x="980998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二等辺三角形 77"/>
            <p:cNvSpPr/>
            <p:nvPr/>
          </p:nvSpPr>
          <p:spPr>
            <a:xfrm flipV="1">
              <a:off x="1008511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二等辺三角形 78"/>
            <p:cNvSpPr/>
            <p:nvPr/>
          </p:nvSpPr>
          <p:spPr>
            <a:xfrm flipV="1">
              <a:off x="10360240" y="0"/>
              <a:ext cx="292597" cy="252239"/>
            </a:xfrm>
            <a:prstGeom prst="triangle">
              <a:avLst/>
            </a:prstGeom>
            <a:solidFill>
              <a:srgbClr val="A05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0" name="テキスト ボックス 79"/>
          <p:cNvSpPr txBox="1"/>
          <p:nvPr/>
        </p:nvSpPr>
        <p:spPr>
          <a:xfrm>
            <a:off x="2106340" y="540271"/>
            <a:ext cx="828092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ja-JP" altLang="en-US" sz="1050" dirty="0" smtClean="0">
                <a:latin typeface="ＭＳ 明朝" pitchFamily="17" charset="-128"/>
                <a:ea typeface="ＭＳ 明朝" pitchFamily="17" charset="-128"/>
              </a:rPr>
              <a:t>各部屋のカラーテーマの説明を入れて下さい。各部屋のカラーテーマの説明を入れて下さい。各部屋のカラーテーマの説明を入れて下さい。各部屋のカラーテーマの説明を入れて下さい。各部屋のカラーテーマの説明を入れて下さい。各部屋のカラーテーマの説明を入れて下さい。各部屋のカラーテーマの説明を入れて下さい。各部屋のカラーテーマの説明を入れて下さい。</a:t>
            </a:r>
          </a:p>
        </p:txBody>
      </p:sp>
      <p:grpSp>
        <p:nvGrpSpPr>
          <p:cNvPr id="119" name="グループ化 118"/>
          <p:cNvGrpSpPr/>
          <p:nvPr/>
        </p:nvGrpSpPr>
        <p:grpSpPr>
          <a:xfrm>
            <a:off x="168490" y="6470912"/>
            <a:ext cx="2945962" cy="1054135"/>
            <a:chOff x="168490" y="6470912"/>
            <a:chExt cx="2945962" cy="1054135"/>
          </a:xfrm>
        </p:grpSpPr>
        <p:sp>
          <p:nvSpPr>
            <p:cNvPr id="100" name="テキスト ボックス 99"/>
            <p:cNvSpPr txBox="1"/>
            <p:nvPr/>
          </p:nvSpPr>
          <p:spPr>
            <a:xfrm>
              <a:off x="168490" y="6758944"/>
              <a:ext cx="294596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ja-JP" altLang="en-US" sz="750" dirty="0" smtClean="0">
                  <a:latin typeface="Calibri" pitchFamily="34" charset="0"/>
                </a:rPr>
                <a:t>プランに使用しているカラーテーマの説明を記入してください。プランに使用しているカラーテーマの説明を記入してください。</a:t>
              </a:r>
              <a:r>
                <a:rPr lang="ja-JP" altLang="en-US" sz="800" dirty="0" smtClean="0">
                  <a:latin typeface="Calibri" pitchFamily="34" charset="0"/>
                </a:rPr>
                <a:t>プランに使用しているカラーテーマの説明を記入してください。</a:t>
              </a:r>
              <a:endParaRPr lang="en-US" altLang="ja-JP" sz="850" dirty="0">
                <a:latin typeface="Calibri" pitchFamily="34" charset="0"/>
              </a:endParaRPr>
            </a:p>
          </p:txBody>
        </p:sp>
        <p:grpSp>
          <p:nvGrpSpPr>
            <p:cNvPr id="101" name="グループ化 97"/>
            <p:cNvGrpSpPr/>
            <p:nvPr/>
          </p:nvGrpSpPr>
          <p:grpSpPr>
            <a:xfrm>
              <a:off x="240498" y="6470912"/>
              <a:ext cx="2873954" cy="1054135"/>
              <a:chOff x="1746298" y="2844527"/>
              <a:chExt cx="2873954" cy="1054135"/>
            </a:xfrm>
          </p:grpSpPr>
          <p:sp>
            <p:nvSpPr>
              <p:cNvPr id="102" name="正方形/長方形 101"/>
              <p:cNvSpPr/>
              <p:nvPr/>
            </p:nvSpPr>
            <p:spPr>
              <a:xfrm>
                <a:off x="1746298" y="2890550"/>
                <a:ext cx="2873954" cy="242009"/>
              </a:xfrm>
              <a:prstGeom prst="rect">
                <a:avLst/>
              </a:prstGeom>
              <a:solidFill>
                <a:srgbClr val="A0549D"/>
              </a:solidFill>
              <a:ln w="9525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テキスト ボックス 102"/>
              <p:cNvSpPr txBox="1"/>
              <p:nvPr/>
            </p:nvSpPr>
            <p:spPr>
              <a:xfrm>
                <a:off x="1746300" y="2844527"/>
                <a:ext cx="1944215" cy="1054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500"/>
                  </a:lnSpc>
                </a:pPr>
                <a:r>
                  <a:rPr lang="en-US" altLang="ja-JP" sz="1400" dirty="0" smtClean="0">
                    <a:solidFill>
                      <a:schemeClr val="bg1"/>
                    </a:solidFill>
                    <a:latin typeface="Iskoola Pota" pitchFamily="34" charset="0"/>
                    <a:cs typeface="Iskoola Pota" pitchFamily="34" charset="0"/>
                  </a:rPr>
                  <a:t>LIVING&amp;DINING</a:t>
                </a:r>
              </a:p>
              <a:p>
                <a:pPr>
                  <a:lnSpc>
                    <a:spcPts val="2500"/>
                  </a:lnSpc>
                </a:pPr>
                <a:r>
                  <a:rPr lang="en-US" altLang="ja-JP" sz="1400" dirty="0" smtClean="0">
                    <a:solidFill>
                      <a:schemeClr val="bg1"/>
                    </a:solidFill>
                    <a:latin typeface="Iskoola Pota" pitchFamily="34" charset="0"/>
                    <a:cs typeface="Iskoola Pota" pitchFamily="34" charset="0"/>
                  </a:rPr>
                  <a:t>T</a:t>
                </a:r>
              </a:p>
              <a:p>
                <a:pPr>
                  <a:lnSpc>
                    <a:spcPts val="2500"/>
                  </a:lnSpc>
                </a:pPr>
                <a:r>
                  <a:rPr lang="en-US" altLang="ja-JP" sz="1400" dirty="0" smtClean="0">
                    <a:solidFill>
                      <a:schemeClr val="bg1"/>
                    </a:solidFill>
                    <a:latin typeface="Iskoola Pota" pitchFamily="34" charset="0"/>
                    <a:cs typeface="Iskoola Pota" pitchFamily="34" charset="0"/>
                  </a:rPr>
                  <a:t>LET</a:t>
                </a:r>
              </a:p>
            </p:txBody>
          </p:sp>
        </p:grpSp>
      </p:grpSp>
      <p:pic>
        <p:nvPicPr>
          <p:cNvPr id="139" name="図 138" descr="0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6300" y="2053633"/>
            <a:ext cx="1219361" cy="1219361"/>
          </a:xfrm>
          <a:prstGeom prst="rect">
            <a:avLst/>
          </a:prstGeom>
        </p:spPr>
      </p:pic>
      <p:sp>
        <p:nvSpPr>
          <p:cNvPr id="140" name="テキスト ボックス 139"/>
          <p:cNvSpPr txBox="1"/>
          <p:nvPr/>
        </p:nvSpPr>
        <p:spPr>
          <a:xfrm>
            <a:off x="3661904" y="3276575"/>
            <a:ext cx="2016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>
                <a:solidFill>
                  <a:srgbClr val="A0549D"/>
                </a:solidFill>
                <a:latin typeface="Franklin Gothic Book" pitchFamily="34" charset="0"/>
              </a:rPr>
              <a:t>■壁漆喰</a:t>
            </a:r>
            <a:endParaRPr kumimoji="1" lang="ja-JP" altLang="en-US" sz="900" dirty="0">
              <a:solidFill>
                <a:srgbClr val="A0549D"/>
              </a:solidFill>
              <a:latin typeface="Franklin Gothic Book" pitchFamily="34" charset="0"/>
            </a:endParaRPr>
          </a:p>
        </p:txBody>
      </p:sp>
      <p:pic>
        <p:nvPicPr>
          <p:cNvPr id="151" name="図 150" descr="0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4064" y="2052440"/>
            <a:ext cx="1209406" cy="1221748"/>
          </a:xfrm>
          <a:prstGeom prst="rect">
            <a:avLst/>
          </a:prstGeom>
        </p:spPr>
      </p:pic>
      <p:sp>
        <p:nvSpPr>
          <p:cNvPr id="152" name="テキスト ボックス 151"/>
          <p:cNvSpPr txBox="1"/>
          <p:nvPr/>
        </p:nvSpPr>
        <p:spPr>
          <a:xfrm>
            <a:off x="5274691" y="3276575"/>
            <a:ext cx="2016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>
                <a:solidFill>
                  <a:srgbClr val="A0549D"/>
                </a:solidFill>
                <a:latin typeface="Franklin Gothic Book" pitchFamily="34" charset="0"/>
              </a:rPr>
              <a:t>■洗面所クッションフロア</a:t>
            </a:r>
            <a:endParaRPr kumimoji="1" lang="ja-JP" altLang="en-US" sz="900" dirty="0">
              <a:solidFill>
                <a:srgbClr val="A0549D"/>
              </a:solidFill>
              <a:latin typeface="Franklin Gothic Book" pitchFamily="34" charset="0"/>
            </a:endParaRPr>
          </a:p>
        </p:txBody>
      </p:sp>
      <p:pic>
        <p:nvPicPr>
          <p:cNvPr id="153" name="図 152" descr="01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6327" y="3523190"/>
            <a:ext cx="1219306" cy="1219306"/>
          </a:xfrm>
          <a:prstGeom prst="rect">
            <a:avLst/>
          </a:prstGeom>
        </p:spPr>
      </p:pic>
      <p:sp>
        <p:nvSpPr>
          <p:cNvPr id="154" name="テキスト ボックス 153"/>
          <p:cNvSpPr txBox="1"/>
          <p:nvPr/>
        </p:nvSpPr>
        <p:spPr>
          <a:xfrm>
            <a:off x="3661904" y="4746104"/>
            <a:ext cx="2016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>
                <a:solidFill>
                  <a:srgbClr val="A0549D"/>
                </a:solidFill>
                <a:latin typeface="Franklin Gothic Book" pitchFamily="34" charset="0"/>
              </a:rPr>
              <a:t>■バスルーム壁</a:t>
            </a:r>
            <a:endParaRPr kumimoji="1" lang="ja-JP" altLang="en-US" sz="900" dirty="0">
              <a:solidFill>
                <a:srgbClr val="A0549D"/>
              </a:solidFill>
              <a:latin typeface="Franklin Gothic Book" pitchFamily="34" charset="0"/>
            </a:endParaRPr>
          </a:p>
        </p:txBody>
      </p:sp>
      <p:pic>
        <p:nvPicPr>
          <p:cNvPr id="155" name="図 154" descr="01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47893" y="3521969"/>
            <a:ext cx="1221748" cy="1221748"/>
          </a:xfrm>
          <a:prstGeom prst="rect">
            <a:avLst/>
          </a:prstGeom>
        </p:spPr>
      </p:pic>
      <p:sp>
        <p:nvSpPr>
          <p:cNvPr id="156" name="テキスト ボックス 155"/>
          <p:cNvSpPr txBox="1"/>
          <p:nvPr/>
        </p:nvSpPr>
        <p:spPr>
          <a:xfrm>
            <a:off x="5274691" y="4746104"/>
            <a:ext cx="2016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>
                <a:solidFill>
                  <a:srgbClr val="A0549D"/>
                </a:solidFill>
                <a:latin typeface="Franklin Gothic Book" pitchFamily="34" charset="0"/>
              </a:rPr>
              <a:t>■洗面台テクスチャ</a:t>
            </a:r>
            <a:endParaRPr kumimoji="1" lang="ja-JP" altLang="en-US" sz="900" dirty="0">
              <a:solidFill>
                <a:srgbClr val="A0549D"/>
              </a:solidFill>
              <a:latin typeface="Franklin Gothic Book" pitchFamily="34" charset="0"/>
            </a:endParaRPr>
          </a:p>
        </p:txBody>
      </p:sp>
      <p:pic>
        <p:nvPicPr>
          <p:cNvPr id="157" name="図 156" descr="01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33913" y="4994615"/>
            <a:ext cx="1224135" cy="1215514"/>
          </a:xfrm>
          <a:prstGeom prst="rect">
            <a:avLst/>
          </a:prstGeom>
        </p:spPr>
      </p:pic>
      <p:sp>
        <p:nvSpPr>
          <p:cNvPr id="158" name="テキスト ボックス 157"/>
          <p:cNvSpPr txBox="1"/>
          <p:nvPr/>
        </p:nvSpPr>
        <p:spPr>
          <a:xfrm>
            <a:off x="3661904" y="6215633"/>
            <a:ext cx="2016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>
                <a:solidFill>
                  <a:srgbClr val="A0549D"/>
                </a:solidFill>
                <a:latin typeface="Franklin Gothic Book" pitchFamily="34" charset="0"/>
              </a:rPr>
              <a:t>■トイレ壁紙</a:t>
            </a:r>
            <a:endParaRPr kumimoji="1" lang="ja-JP" altLang="en-US" sz="900" dirty="0">
              <a:solidFill>
                <a:srgbClr val="A0549D"/>
              </a:solidFill>
              <a:latin typeface="Franklin Gothic Book" pitchFamily="34" charset="0"/>
            </a:endParaRPr>
          </a:p>
        </p:txBody>
      </p:sp>
      <p:pic>
        <p:nvPicPr>
          <p:cNvPr id="159" name="図 158" descr="01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47895" y="4991500"/>
            <a:ext cx="1221744" cy="1221744"/>
          </a:xfrm>
          <a:prstGeom prst="rect">
            <a:avLst/>
          </a:prstGeom>
        </p:spPr>
      </p:pic>
      <p:sp>
        <p:nvSpPr>
          <p:cNvPr id="160" name="テキスト ボックス 159"/>
          <p:cNvSpPr txBox="1"/>
          <p:nvPr/>
        </p:nvSpPr>
        <p:spPr>
          <a:xfrm>
            <a:off x="5274691" y="6215633"/>
            <a:ext cx="2016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>
                <a:solidFill>
                  <a:srgbClr val="A0549D"/>
                </a:solidFill>
                <a:latin typeface="Franklin Gothic Book" pitchFamily="34" charset="0"/>
              </a:rPr>
              <a:t>■トイレフローリング</a:t>
            </a:r>
            <a:endParaRPr kumimoji="1" lang="ja-JP" altLang="en-US" sz="900" dirty="0">
              <a:solidFill>
                <a:srgbClr val="A0549D"/>
              </a:solidFill>
              <a:latin typeface="Franklin Gothic Book" pitchFamily="34" charset="0"/>
            </a:endParaRPr>
          </a:p>
        </p:txBody>
      </p:sp>
      <p:pic>
        <p:nvPicPr>
          <p:cNvPr id="171" name="図 170" descr="01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5081" y="2052440"/>
            <a:ext cx="1221748" cy="1221748"/>
          </a:xfrm>
          <a:prstGeom prst="rect">
            <a:avLst/>
          </a:prstGeom>
        </p:spPr>
      </p:pic>
      <p:sp>
        <p:nvSpPr>
          <p:cNvPr id="172" name="テキスト ボックス 171"/>
          <p:cNvSpPr txBox="1"/>
          <p:nvPr/>
        </p:nvSpPr>
        <p:spPr>
          <a:xfrm>
            <a:off x="181879" y="3276575"/>
            <a:ext cx="2016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>
                <a:solidFill>
                  <a:srgbClr val="A0549D"/>
                </a:solidFill>
                <a:latin typeface="Franklin Gothic Book" pitchFamily="34" charset="0"/>
              </a:rPr>
              <a:t>■リビング・ダイニング壁タイル</a:t>
            </a:r>
            <a:endParaRPr kumimoji="1" lang="ja-JP" altLang="en-US" sz="900" dirty="0">
              <a:solidFill>
                <a:srgbClr val="A0549D"/>
              </a:solidFill>
              <a:latin typeface="Franklin Gothic Book" pitchFamily="34" charset="0"/>
            </a:endParaRPr>
          </a:p>
        </p:txBody>
      </p:sp>
      <p:pic>
        <p:nvPicPr>
          <p:cNvPr id="173" name="図 172" descr="01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67873" y="2052444"/>
            <a:ext cx="1221739" cy="1221739"/>
          </a:xfrm>
          <a:prstGeom prst="rect">
            <a:avLst/>
          </a:prstGeom>
        </p:spPr>
      </p:pic>
      <p:sp>
        <p:nvSpPr>
          <p:cNvPr id="174" name="テキスト ボックス 173"/>
          <p:cNvSpPr txBox="1"/>
          <p:nvPr/>
        </p:nvSpPr>
        <p:spPr>
          <a:xfrm>
            <a:off x="1794666" y="3276575"/>
            <a:ext cx="2016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>
                <a:solidFill>
                  <a:srgbClr val="A0549D"/>
                </a:solidFill>
                <a:latin typeface="Franklin Gothic Book" pitchFamily="34" charset="0"/>
              </a:rPr>
              <a:t>■リビング壁紙</a:t>
            </a:r>
            <a:endParaRPr kumimoji="1" lang="ja-JP" altLang="en-US" sz="900" dirty="0">
              <a:solidFill>
                <a:srgbClr val="A0549D"/>
              </a:solidFill>
              <a:latin typeface="Franklin Gothic Book" pitchFamily="34" charset="0"/>
            </a:endParaRPr>
          </a:p>
        </p:txBody>
      </p:sp>
      <p:pic>
        <p:nvPicPr>
          <p:cNvPr id="175" name="図 174" descr="01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0556" y="3636615"/>
            <a:ext cx="2012080" cy="1008407"/>
          </a:xfrm>
          <a:prstGeom prst="rect">
            <a:avLst/>
          </a:prstGeom>
        </p:spPr>
      </p:pic>
      <p:sp>
        <p:nvSpPr>
          <p:cNvPr id="176" name="テキスト ボックス 175"/>
          <p:cNvSpPr txBox="1"/>
          <p:nvPr/>
        </p:nvSpPr>
        <p:spPr>
          <a:xfrm>
            <a:off x="666179" y="4674096"/>
            <a:ext cx="2016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>
                <a:solidFill>
                  <a:srgbClr val="A0549D"/>
                </a:solidFill>
                <a:latin typeface="Franklin Gothic Book" pitchFamily="34" charset="0"/>
              </a:rPr>
              <a:t>■フローリング素材</a:t>
            </a:r>
            <a:endParaRPr kumimoji="1" lang="ja-JP" altLang="en-US" sz="900" dirty="0">
              <a:solidFill>
                <a:srgbClr val="A0549D"/>
              </a:solidFill>
              <a:latin typeface="Franklin Gothic Book" pitchFamily="34" charset="0"/>
            </a:endParaRPr>
          </a:p>
        </p:txBody>
      </p:sp>
      <p:pic>
        <p:nvPicPr>
          <p:cNvPr id="179" name="図 178" descr="01.bmp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5081" y="4991498"/>
            <a:ext cx="1221748" cy="1221748"/>
          </a:xfrm>
          <a:prstGeom prst="rect">
            <a:avLst/>
          </a:prstGeom>
        </p:spPr>
      </p:pic>
      <p:sp>
        <p:nvSpPr>
          <p:cNvPr id="180" name="テキスト ボックス 179"/>
          <p:cNvSpPr txBox="1"/>
          <p:nvPr/>
        </p:nvSpPr>
        <p:spPr>
          <a:xfrm>
            <a:off x="181879" y="6215633"/>
            <a:ext cx="2016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>
                <a:solidFill>
                  <a:srgbClr val="A0549D"/>
                </a:solidFill>
                <a:latin typeface="Franklin Gothic Book" pitchFamily="34" charset="0"/>
              </a:rPr>
              <a:t>■ソファ生地</a:t>
            </a:r>
            <a:endParaRPr kumimoji="1" lang="ja-JP" altLang="en-US" sz="900" dirty="0">
              <a:solidFill>
                <a:srgbClr val="A0549D"/>
              </a:solidFill>
              <a:latin typeface="Franklin Gothic Book" pitchFamily="34" charset="0"/>
            </a:endParaRPr>
          </a:p>
        </p:txBody>
      </p:sp>
      <p:pic>
        <p:nvPicPr>
          <p:cNvPr id="181" name="図 180" descr="01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867868" y="4991498"/>
            <a:ext cx="1221748" cy="1221748"/>
          </a:xfrm>
          <a:prstGeom prst="rect">
            <a:avLst/>
          </a:prstGeom>
        </p:spPr>
      </p:pic>
      <p:sp>
        <p:nvSpPr>
          <p:cNvPr id="182" name="テキスト ボックス 181"/>
          <p:cNvSpPr txBox="1"/>
          <p:nvPr/>
        </p:nvSpPr>
        <p:spPr>
          <a:xfrm>
            <a:off x="1794666" y="6215633"/>
            <a:ext cx="2016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>
                <a:solidFill>
                  <a:srgbClr val="A0549D"/>
                </a:solidFill>
                <a:latin typeface="Franklin Gothic Book" pitchFamily="34" charset="0"/>
              </a:rPr>
              <a:t>■縁側タイル素材</a:t>
            </a:r>
            <a:endParaRPr kumimoji="1" lang="ja-JP" altLang="en-US" sz="900" dirty="0">
              <a:solidFill>
                <a:srgbClr val="A0549D"/>
              </a:solidFill>
              <a:latin typeface="Franklin Gothic Book" pitchFamily="34" charset="0"/>
            </a:endParaRPr>
          </a:p>
        </p:txBody>
      </p:sp>
      <p:pic>
        <p:nvPicPr>
          <p:cNvPr id="183" name="図 182" descr="01.bmp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222495" y="2745543"/>
            <a:ext cx="1216962" cy="1216962"/>
          </a:xfrm>
          <a:prstGeom prst="rect">
            <a:avLst/>
          </a:prstGeom>
        </p:spPr>
      </p:pic>
      <p:sp>
        <p:nvSpPr>
          <p:cNvPr id="184" name="テキスト ボックス 183"/>
          <p:cNvSpPr txBox="1"/>
          <p:nvPr/>
        </p:nvSpPr>
        <p:spPr>
          <a:xfrm>
            <a:off x="7146900" y="3967285"/>
            <a:ext cx="2016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>
                <a:solidFill>
                  <a:srgbClr val="A0549D"/>
                </a:solidFill>
                <a:latin typeface="Franklin Gothic Book" pitchFamily="34" charset="0"/>
              </a:rPr>
              <a:t>■壁紙</a:t>
            </a:r>
            <a:endParaRPr kumimoji="1" lang="ja-JP" altLang="en-US" sz="900" dirty="0">
              <a:solidFill>
                <a:srgbClr val="A0549D"/>
              </a:solidFill>
              <a:latin typeface="Franklin Gothic Book" pitchFamily="34" charset="0"/>
            </a:endParaRPr>
          </a:p>
        </p:txBody>
      </p:sp>
      <p:pic>
        <p:nvPicPr>
          <p:cNvPr id="185" name="図 184" descr="01.bmp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839060" y="2743150"/>
            <a:ext cx="1209406" cy="1221748"/>
          </a:xfrm>
          <a:prstGeom prst="rect">
            <a:avLst/>
          </a:prstGeom>
        </p:spPr>
      </p:pic>
      <p:sp>
        <p:nvSpPr>
          <p:cNvPr id="186" name="テキスト ボックス 185"/>
          <p:cNvSpPr txBox="1"/>
          <p:nvPr/>
        </p:nvSpPr>
        <p:spPr>
          <a:xfrm>
            <a:off x="8759687" y="3967285"/>
            <a:ext cx="2016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>
                <a:solidFill>
                  <a:srgbClr val="A0549D"/>
                </a:solidFill>
                <a:latin typeface="Franklin Gothic Book" pitchFamily="34" charset="0"/>
              </a:rPr>
              <a:t>■シーツファブリック</a:t>
            </a:r>
            <a:endParaRPr kumimoji="1" lang="ja-JP" altLang="en-US" sz="900" dirty="0">
              <a:solidFill>
                <a:srgbClr val="A0549D"/>
              </a:solidFill>
              <a:latin typeface="Franklin Gothic Book" pitchFamily="34" charset="0"/>
            </a:endParaRPr>
          </a:p>
        </p:txBody>
      </p:sp>
      <p:pic>
        <p:nvPicPr>
          <p:cNvPr id="187" name="図 186" descr="01.bmp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220102" y="4212679"/>
            <a:ext cx="1221748" cy="1221748"/>
          </a:xfrm>
          <a:prstGeom prst="rect">
            <a:avLst/>
          </a:prstGeom>
        </p:spPr>
      </p:pic>
      <p:sp>
        <p:nvSpPr>
          <p:cNvPr id="188" name="テキスト ボックス 187"/>
          <p:cNvSpPr txBox="1"/>
          <p:nvPr/>
        </p:nvSpPr>
        <p:spPr>
          <a:xfrm>
            <a:off x="7146900" y="5436814"/>
            <a:ext cx="2016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>
                <a:solidFill>
                  <a:srgbClr val="A0549D"/>
                </a:solidFill>
                <a:latin typeface="Franklin Gothic Book" pitchFamily="34" charset="0"/>
              </a:rPr>
              <a:t>■家具木目</a:t>
            </a:r>
            <a:endParaRPr kumimoji="1" lang="ja-JP" altLang="en-US" sz="900" dirty="0">
              <a:solidFill>
                <a:srgbClr val="A0549D"/>
              </a:solidFill>
              <a:latin typeface="Franklin Gothic Book" pitchFamily="34" charset="0"/>
            </a:endParaRPr>
          </a:p>
        </p:txBody>
      </p:sp>
      <p:pic>
        <p:nvPicPr>
          <p:cNvPr id="189" name="図 188" descr="01.bmp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839060" y="4212679"/>
            <a:ext cx="1209406" cy="1221748"/>
          </a:xfrm>
          <a:prstGeom prst="rect">
            <a:avLst/>
          </a:prstGeom>
        </p:spPr>
      </p:pic>
      <p:sp>
        <p:nvSpPr>
          <p:cNvPr id="190" name="テキスト ボックス 189"/>
          <p:cNvSpPr txBox="1"/>
          <p:nvPr/>
        </p:nvSpPr>
        <p:spPr>
          <a:xfrm>
            <a:off x="8759687" y="5436814"/>
            <a:ext cx="2016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>
                <a:solidFill>
                  <a:srgbClr val="A0549D"/>
                </a:solidFill>
                <a:latin typeface="Franklin Gothic Book" pitchFamily="34" charset="0"/>
              </a:rPr>
              <a:t>■カーテン生地</a:t>
            </a:r>
            <a:endParaRPr kumimoji="1" lang="ja-JP" altLang="en-US" sz="900" dirty="0">
              <a:solidFill>
                <a:srgbClr val="A0549D"/>
              </a:solidFill>
              <a:latin typeface="Franklin Gothic Book" pitchFamily="34" charset="0"/>
            </a:endParaRPr>
          </a:p>
        </p:txBody>
      </p:sp>
      <p:grpSp>
        <p:nvGrpSpPr>
          <p:cNvPr id="120" name="グループ化 119"/>
          <p:cNvGrpSpPr/>
          <p:nvPr/>
        </p:nvGrpSpPr>
        <p:grpSpPr>
          <a:xfrm>
            <a:off x="3650579" y="6470912"/>
            <a:ext cx="2945962" cy="765086"/>
            <a:chOff x="168490" y="6470912"/>
            <a:chExt cx="2945962" cy="765086"/>
          </a:xfrm>
        </p:grpSpPr>
        <p:sp>
          <p:nvSpPr>
            <p:cNvPr id="121" name="テキスト ボックス 120"/>
            <p:cNvSpPr txBox="1"/>
            <p:nvPr/>
          </p:nvSpPr>
          <p:spPr>
            <a:xfrm>
              <a:off x="168490" y="6758944"/>
              <a:ext cx="294596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ja-JP" altLang="en-US" sz="750" dirty="0" smtClean="0">
                  <a:latin typeface="Calibri" pitchFamily="34" charset="0"/>
                </a:rPr>
                <a:t>プランに使用しているカラーテーマの説明を記入してください。プランに使用しているカラーテーマの説明を記入してください。</a:t>
              </a:r>
              <a:r>
                <a:rPr lang="ja-JP" altLang="en-US" sz="800" dirty="0" smtClean="0">
                  <a:latin typeface="Calibri" pitchFamily="34" charset="0"/>
                </a:rPr>
                <a:t>プランに使用しているカラーテーマの説明を記入してください。</a:t>
              </a:r>
              <a:endParaRPr lang="en-US" altLang="ja-JP" sz="850" dirty="0">
                <a:latin typeface="Calibri" pitchFamily="34" charset="0"/>
              </a:endParaRPr>
            </a:p>
          </p:txBody>
        </p:sp>
        <p:grpSp>
          <p:nvGrpSpPr>
            <p:cNvPr id="122" name="グループ化 97"/>
            <p:cNvGrpSpPr/>
            <p:nvPr/>
          </p:nvGrpSpPr>
          <p:grpSpPr>
            <a:xfrm>
              <a:off x="240498" y="6470912"/>
              <a:ext cx="2873954" cy="379143"/>
              <a:chOff x="1746298" y="2844527"/>
              <a:chExt cx="2873954" cy="379143"/>
            </a:xfrm>
          </p:grpSpPr>
          <p:sp>
            <p:nvSpPr>
              <p:cNvPr id="123" name="正方形/長方形 122"/>
              <p:cNvSpPr/>
              <p:nvPr/>
            </p:nvSpPr>
            <p:spPr>
              <a:xfrm>
                <a:off x="1746298" y="2890550"/>
                <a:ext cx="2873954" cy="242009"/>
              </a:xfrm>
              <a:prstGeom prst="rect">
                <a:avLst/>
              </a:prstGeom>
              <a:solidFill>
                <a:srgbClr val="A0549D"/>
              </a:solidFill>
              <a:ln w="9525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テキスト ボックス 123"/>
              <p:cNvSpPr txBox="1"/>
              <p:nvPr/>
            </p:nvSpPr>
            <p:spPr>
              <a:xfrm>
                <a:off x="1746300" y="2844527"/>
                <a:ext cx="2200175" cy="379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500"/>
                  </a:lnSpc>
                </a:pPr>
                <a:r>
                  <a:rPr lang="en-US" altLang="ja-JP" sz="1400" dirty="0" smtClean="0">
                    <a:solidFill>
                      <a:schemeClr val="bg1"/>
                    </a:solidFill>
                    <a:latin typeface="Iskoola Pota" pitchFamily="34" charset="0"/>
                    <a:cs typeface="Iskoola Pota" pitchFamily="34" charset="0"/>
                  </a:rPr>
                  <a:t>WASHROOM&amp;TOILET</a:t>
                </a:r>
              </a:p>
            </p:txBody>
          </p:sp>
        </p:grpSp>
      </p:grpSp>
      <p:grpSp>
        <p:nvGrpSpPr>
          <p:cNvPr id="125" name="グループ化 124"/>
          <p:cNvGrpSpPr/>
          <p:nvPr/>
        </p:nvGrpSpPr>
        <p:grpSpPr>
          <a:xfrm>
            <a:off x="7074892" y="6470912"/>
            <a:ext cx="2945962" cy="1054135"/>
            <a:chOff x="168490" y="6470912"/>
            <a:chExt cx="2945962" cy="1054135"/>
          </a:xfrm>
        </p:grpSpPr>
        <p:sp>
          <p:nvSpPr>
            <p:cNvPr id="126" name="テキスト ボックス 125"/>
            <p:cNvSpPr txBox="1"/>
            <p:nvPr/>
          </p:nvSpPr>
          <p:spPr>
            <a:xfrm>
              <a:off x="168490" y="6758944"/>
              <a:ext cx="294596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ja-JP" altLang="en-US" sz="750" dirty="0" smtClean="0">
                  <a:latin typeface="Calibri" pitchFamily="34" charset="0"/>
                </a:rPr>
                <a:t>プランに使用しているカラーテーマの説明を記入してください。プランに使用しているカラーテーマの説明を記入してください。</a:t>
              </a:r>
              <a:r>
                <a:rPr lang="ja-JP" altLang="en-US" sz="800" dirty="0" smtClean="0">
                  <a:latin typeface="Calibri" pitchFamily="34" charset="0"/>
                </a:rPr>
                <a:t>プランに使用しているカラーテーマの説明を記入してください。</a:t>
              </a:r>
              <a:endParaRPr lang="en-US" altLang="ja-JP" sz="850" dirty="0">
                <a:latin typeface="Calibri" pitchFamily="34" charset="0"/>
              </a:endParaRPr>
            </a:p>
          </p:txBody>
        </p:sp>
        <p:grpSp>
          <p:nvGrpSpPr>
            <p:cNvPr id="127" name="グループ化 97"/>
            <p:cNvGrpSpPr/>
            <p:nvPr/>
          </p:nvGrpSpPr>
          <p:grpSpPr>
            <a:xfrm>
              <a:off x="240498" y="6470912"/>
              <a:ext cx="2873954" cy="1054135"/>
              <a:chOff x="1746298" y="2844527"/>
              <a:chExt cx="2873954" cy="1054135"/>
            </a:xfrm>
          </p:grpSpPr>
          <p:sp>
            <p:nvSpPr>
              <p:cNvPr id="128" name="正方形/長方形 127"/>
              <p:cNvSpPr/>
              <p:nvPr/>
            </p:nvSpPr>
            <p:spPr>
              <a:xfrm>
                <a:off x="1746298" y="2890550"/>
                <a:ext cx="2873954" cy="242009"/>
              </a:xfrm>
              <a:prstGeom prst="rect">
                <a:avLst/>
              </a:prstGeom>
              <a:solidFill>
                <a:srgbClr val="A0549D"/>
              </a:solidFill>
              <a:ln w="9525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" name="テキスト ボックス 128"/>
              <p:cNvSpPr txBox="1"/>
              <p:nvPr/>
            </p:nvSpPr>
            <p:spPr>
              <a:xfrm>
                <a:off x="1746300" y="2844527"/>
                <a:ext cx="1944215" cy="1054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500"/>
                  </a:lnSpc>
                </a:pPr>
                <a:r>
                  <a:rPr lang="en-US" altLang="ja-JP" sz="1400" dirty="0" smtClean="0">
                    <a:solidFill>
                      <a:schemeClr val="bg1"/>
                    </a:solidFill>
                    <a:latin typeface="Iskoola Pota" pitchFamily="34" charset="0"/>
                    <a:cs typeface="Iskoola Pota" pitchFamily="34" charset="0"/>
                  </a:rPr>
                  <a:t>BEDROOM</a:t>
                </a:r>
              </a:p>
              <a:p>
                <a:pPr>
                  <a:lnSpc>
                    <a:spcPts val="2500"/>
                  </a:lnSpc>
                </a:pPr>
                <a:r>
                  <a:rPr lang="en-US" altLang="ja-JP" sz="1400" dirty="0" smtClean="0">
                    <a:solidFill>
                      <a:schemeClr val="bg1"/>
                    </a:solidFill>
                    <a:latin typeface="Iskoola Pota" pitchFamily="34" charset="0"/>
                    <a:cs typeface="Iskoola Pota" pitchFamily="34" charset="0"/>
                  </a:rPr>
                  <a:t>T</a:t>
                </a:r>
              </a:p>
              <a:p>
                <a:pPr>
                  <a:lnSpc>
                    <a:spcPts val="2500"/>
                  </a:lnSpc>
                </a:pPr>
                <a:r>
                  <a:rPr lang="en-US" altLang="ja-JP" sz="1400" dirty="0" smtClean="0">
                    <a:solidFill>
                      <a:schemeClr val="bg1"/>
                    </a:solidFill>
                    <a:latin typeface="Iskoola Pota" pitchFamily="34" charset="0"/>
                    <a:cs typeface="Iskoola Pota" pitchFamily="34" charset="0"/>
                  </a:rPr>
                  <a:t>LET</a:t>
                </a: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491</Words>
  <Application>Microsoft Office PowerPoint</Application>
  <PresentationFormat>ユーザー設定</PresentationFormat>
  <Paragraphs>46</Paragraphs>
  <Slides>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テーマ</vt:lpstr>
      <vt:lpstr>スライド 1</vt:lpstr>
      <vt:lpstr>スライド 2</vt:lpstr>
      <vt:lpstr>スライド 3</vt:lpstr>
      <vt:lpstr>スライド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miyaoka</dc:creator>
  <cp:lastModifiedBy>miyaoka</cp:lastModifiedBy>
  <cp:revision>99</cp:revision>
  <dcterms:created xsi:type="dcterms:W3CDTF">2015-12-11T00:55:19Z</dcterms:created>
  <dcterms:modified xsi:type="dcterms:W3CDTF">2016-03-03T02:37:07Z</dcterms:modified>
</cp:coreProperties>
</file>